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0" r:id="rId2"/>
    <p:sldId id="258" r:id="rId3"/>
    <p:sldId id="259" r:id="rId4"/>
    <p:sldId id="260" r:id="rId5"/>
    <p:sldId id="269" r:id="rId6"/>
    <p:sldId id="288" r:id="rId7"/>
    <p:sldId id="261" r:id="rId8"/>
    <p:sldId id="262" r:id="rId9"/>
    <p:sldId id="264" r:id="rId10"/>
    <p:sldId id="265" r:id="rId11"/>
    <p:sldId id="266" r:id="rId12"/>
    <p:sldId id="287" r:id="rId13"/>
    <p:sldId id="268" r:id="rId14"/>
    <p:sldId id="270" r:id="rId15"/>
    <p:sldId id="271" r:id="rId16"/>
    <p:sldId id="274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91" r:id="rId27"/>
    <p:sldId id="282" r:id="rId28"/>
    <p:sldId id="283" r:id="rId29"/>
    <p:sldId id="284" r:id="rId30"/>
    <p:sldId id="285" r:id="rId31"/>
    <p:sldId id="286" r:id="rId32"/>
    <p:sldId id="292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E38B6B09-9B62-4403-899F-B3DD0E1FC8C7}">
          <p14:sldIdLst>
            <p14:sldId id="290"/>
            <p14:sldId id="258"/>
            <p14:sldId id="259"/>
          </p14:sldIdLst>
        </p14:section>
        <p14:section name="Sezione senza titolo" id="{497B283F-8A4F-45A6-BA1D-25DC88A70942}">
          <p14:sldIdLst>
            <p14:sldId id="260"/>
            <p14:sldId id="269"/>
            <p14:sldId id="288"/>
            <p14:sldId id="261"/>
            <p14:sldId id="262"/>
            <p14:sldId id="264"/>
            <p14:sldId id="265"/>
            <p14:sldId id="266"/>
            <p14:sldId id="287"/>
            <p14:sldId id="268"/>
            <p14:sldId id="270"/>
            <p14:sldId id="271"/>
            <p14:sldId id="274"/>
            <p14:sldId id="272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91"/>
            <p14:sldId id="282"/>
            <p14:sldId id="283"/>
            <p14:sldId id="284"/>
            <p14:sldId id="285"/>
            <p14:sldId id="286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7" autoAdjust="0"/>
    <p:restoredTop sz="94660"/>
  </p:normalViewPr>
  <p:slideViewPr>
    <p:cSldViewPr>
      <p:cViewPr varScale="1">
        <p:scale>
          <a:sx n="74" d="100"/>
          <a:sy n="74" d="100"/>
        </p:scale>
        <p:origin x="12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537729658792651"/>
          <c:y val="7.4548702245552628E-2"/>
          <c:w val="0.69819313210848644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Foglio1!$D$1</c:f>
              <c:strCache>
                <c:ptCount val="1"/>
                <c:pt idx="0">
                  <c:v>maschi</c:v>
                </c:pt>
              </c:strCache>
            </c:strRef>
          </c:tx>
          <c:invertIfNegative val="0"/>
          <c:cat>
            <c:strRef>
              <c:f>Foglio1!$B$2:$C$4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Foglio1!$D$2:$D$4</c:f>
              <c:numCache>
                <c:formatCode>0%</c:formatCode>
                <c:ptCount val="3"/>
                <c:pt idx="0">
                  <c:v>0.7</c:v>
                </c:pt>
                <c:pt idx="1">
                  <c:v>0.8</c:v>
                </c:pt>
                <c:pt idx="2">
                  <c:v>0.8</c:v>
                </c:pt>
              </c:numCache>
            </c:numRef>
          </c:val>
        </c:ser>
        <c:ser>
          <c:idx val="1"/>
          <c:order val="1"/>
          <c:tx>
            <c:strRef>
              <c:f>Foglio1!$E$1</c:f>
              <c:strCache>
                <c:ptCount val="1"/>
                <c:pt idx="0">
                  <c:v>femmine</c:v>
                </c:pt>
              </c:strCache>
            </c:strRef>
          </c:tx>
          <c:invertIfNegative val="0"/>
          <c:cat>
            <c:strRef>
              <c:f>Foglio1!$B$2:$C$4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Foglio1!$E$2:$E$4</c:f>
              <c:numCache>
                <c:formatCode>0%</c:formatCode>
                <c:ptCount val="3"/>
                <c:pt idx="0">
                  <c:v>0.4</c:v>
                </c:pt>
                <c:pt idx="1">
                  <c:v>0.9</c:v>
                </c:pt>
                <c:pt idx="2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818080"/>
        <c:axId val="98286864"/>
      </c:barChart>
      <c:catAx>
        <c:axId val="145818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8286864"/>
        <c:crosses val="autoZero"/>
        <c:auto val="1"/>
        <c:lblAlgn val="ctr"/>
        <c:lblOffset val="100"/>
        <c:noMultiLvlLbl val="0"/>
      </c:catAx>
      <c:valAx>
        <c:axId val="982868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58180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Foglio1!$D$23</c:f>
              <c:strCache>
                <c:ptCount val="1"/>
                <c:pt idx="0">
                  <c:v>maschi</c:v>
                </c:pt>
              </c:strCache>
            </c:strRef>
          </c:tx>
          <c:invertIfNegative val="0"/>
          <c:cat>
            <c:strRef>
              <c:f>Foglio1!$B$24:$C$26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Foglio1!$D$24:$D$26</c:f>
              <c:numCache>
                <c:formatCode>0%</c:formatCode>
                <c:ptCount val="3"/>
                <c:pt idx="0">
                  <c:v>0.5</c:v>
                </c:pt>
                <c:pt idx="1">
                  <c:v>0.8</c:v>
                </c:pt>
                <c:pt idx="2">
                  <c:v>0.9</c:v>
                </c:pt>
              </c:numCache>
            </c:numRef>
          </c:val>
        </c:ser>
        <c:ser>
          <c:idx val="1"/>
          <c:order val="1"/>
          <c:tx>
            <c:strRef>
              <c:f>Foglio1!$E$23</c:f>
              <c:strCache>
                <c:ptCount val="1"/>
                <c:pt idx="0">
                  <c:v>femmine</c:v>
                </c:pt>
              </c:strCache>
            </c:strRef>
          </c:tx>
          <c:invertIfNegative val="0"/>
          <c:cat>
            <c:strRef>
              <c:f>Foglio1!$B$24:$C$26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Foglio1!$E$24:$E$26</c:f>
              <c:numCache>
                <c:formatCode>0%</c:formatCode>
                <c:ptCount val="3"/>
                <c:pt idx="0">
                  <c:v>0.9</c:v>
                </c:pt>
                <c:pt idx="1">
                  <c:v>0.9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289024"/>
        <c:axId val="145815280"/>
      </c:barChart>
      <c:catAx>
        <c:axId val="146289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5815280"/>
        <c:crosses val="autoZero"/>
        <c:auto val="1"/>
        <c:lblAlgn val="ctr"/>
        <c:lblOffset val="100"/>
        <c:noMultiLvlLbl val="0"/>
      </c:catAx>
      <c:valAx>
        <c:axId val="1458152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6289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Foglio1!$D$44</c:f>
              <c:strCache>
                <c:ptCount val="1"/>
                <c:pt idx="0">
                  <c:v>maschi</c:v>
                </c:pt>
              </c:strCache>
            </c:strRef>
          </c:tx>
          <c:invertIfNegative val="0"/>
          <c:cat>
            <c:strRef>
              <c:f>Foglio1!$B$45:$C$47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Foglio1!$D$45:$D$47</c:f>
              <c:numCache>
                <c:formatCode>0%</c:formatCode>
                <c:ptCount val="3"/>
                <c:pt idx="0">
                  <c:v>0.3</c:v>
                </c:pt>
                <c:pt idx="1">
                  <c:v>0.4</c:v>
                </c:pt>
                <c:pt idx="2">
                  <c:v>0.6</c:v>
                </c:pt>
              </c:numCache>
            </c:numRef>
          </c:val>
        </c:ser>
        <c:ser>
          <c:idx val="1"/>
          <c:order val="1"/>
          <c:tx>
            <c:strRef>
              <c:f>Foglio1!$E$44</c:f>
              <c:strCache>
                <c:ptCount val="1"/>
                <c:pt idx="0">
                  <c:v>femmine</c:v>
                </c:pt>
              </c:strCache>
            </c:strRef>
          </c:tx>
          <c:invertIfNegative val="0"/>
          <c:cat>
            <c:strRef>
              <c:f>Foglio1!$B$45:$C$47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Foglio1!$E$45:$E$47</c:f>
              <c:numCache>
                <c:formatCode>0%</c:formatCode>
                <c:ptCount val="3"/>
                <c:pt idx="0">
                  <c:v>0.4</c:v>
                </c:pt>
                <c:pt idx="1">
                  <c:v>0.2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705624"/>
        <c:axId val="149711304"/>
      </c:barChart>
      <c:catAx>
        <c:axId val="80705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711304"/>
        <c:crosses val="autoZero"/>
        <c:auto val="1"/>
        <c:lblAlgn val="ctr"/>
        <c:lblOffset val="100"/>
        <c:noMultiLvlLbl val="0"/>
      </c:catAx>
      <c:valAx>
        <c:axId val="1497113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07056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Foglio1!$D$65</c:f>
              <c:strCache>
                <c:ptCount val="1"/>
                <c:pt idx="0">
                  <c:v>maschi</c:v>
                </c:pt>
              </c:strCache>
            </c:strRef>
          </c:tx>
          <c:invertIfNegative val="0"/>
          <c:cat>
            <c:strRef>
              <c:f>Foglio1!$B$66:$C$68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Foglio1!$D$66:$D$68</c:f>
              <c:numCache>
                <c:formatCode>0%</c:formatCode>
                <c:ptCount val="3"/>
                <c:pt idx="0">
                  <c:v>0.2</c:v>
                </c:pt>
                <c:pt idx="1">
                  <c:v>0.1</c:v>
                </c:pt>
                <c:pt idx="2">
                  <c:v>0.3</c:v>
                </c:pt>
              </c:numCache>
            </c:numRef>
          </c:val>
        </c:ser>
        <c:ser>
          <c:idx val="1"/>
          <c:order val="1"/>
          <c:tx>
            <c:strRef>
              <c:f>Foglio1!$E$65</c:f>
              <c:strCache>
                <c:ptCount val="1"/>
                <c:pt idx="0">
                  <c:v>femmine</c:v>
                </c:pt>
              </c:strCache>
            </c:strRef>
          </c:tx>
          <c:invertIfNegative val="0"/>
          <c:cat>
            <c:strRef>
              <c:f>Foglio1!$B$66:$C$68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Foglio1!$E$66:$E$68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657136"/>
        <c:axId val="149669040"/>
      </c:barChart>
      <c:catAx>
        <c:axId val="14965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669040"/>
        <c:crosses val="autoZero"/>
        <c:auto val="1"/>
        <c:lblAlgn val="ctr"/>
        <c:lblOffset val="100"/>
        <c:noMultiLvlLbl val="0"/>
      </c:catAx>
      <c:valAx>
        <c:axId val="1496690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96571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Foglio1!$D$86</c:f>
              <c:strCache>
                <c:ptCount val="1"/>
                <c:pt idx="0">
                  <c:v>maschi</c:v>
                </c:pt>
              </c:strCache>
            </c:strRef>
          </c:tx>
          <c:invertIfNegative val="0"/>
          <c:cat>
            <c:strRef>
              <c:f>Foglio1!$B$87:$C$89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Foglio1!$D$87:$D$89</c:f>
              <c:numCache>
                <c:formatCode>0%</c:formatCode>
                <c:ptCount val="3"/>
                <c:pt idx="0">
                  <c:v>0.5</c:v>
                </c:pt>
                <c:pt idx="1">
                  <c:v>0.4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Foglio1!$E$86</c:f>
              <c:strCache>
                <c:ptCount val="1"/>
                <c:pt idx="0">
                  <c:v>femmine</c:v>
                </c:pt>
              </c:strCache>
            </c:strRef>
          </c:tx>
          <c:invertIfNegative val="0"/>
          <c:cat>
            <c:strRef>
              <c:f>Foglio1!$B$87:$C$89</c:f>
              <c:strCache>
                <c:ptCount val="3"/>
                <c:pt idx="0">
                  <c:v>primo biennio</c:v>
                </c:pt>
                <c:pt idx="1">
                  <c:v>secondo biennio</c:v>
                </c:pt>
                <c:pt idx="2">
                  <c:v>adulti</c:v>
                </c:pt>
              </c:strCache>
            </c:strRef>
          </c:cat>
          <c:val>
            <c:numRef>
              <c:f>Foglio1!$E$87:$E$89</c:f>
              <c:numCache>
                <c:formatCode>0%</c:formatCode>
                <c:ptCount val="3"/>
                <c:pt idx="0">
                  <c:v>0.2</c:v>
                </c:pt>
                <c:pt idx="1">
                  <c:v>0.5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065944"/>
        <c:axId val="147066336"/>
      </c:barChart>
      <c:catAx>
        <c:axId val="147065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066336"/>
        <c:crosses val="autoZero"/>
        <c:auto val="1"/>
        <c:lblAlgn val="ctr"/>
        <c:lblOffset val="100"/>
        <c:noMultiLvlLbl val="0"/>
      </c:catAx>
      <c:valAx>
        <c:axId val="1470663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7065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9D3A5D-1FEF-4F34-86E7-E1C56F501107}" type="datetimeFigureOut">
              <a:rPr lang="it-IT" smtClean="0"/>
              <a:t>17/12/2019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29B0434-6DE4-4505-83DC-5EB35791538E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y_UribiGy4&amp;feature=youtu.be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83768" y="980728"/>
            <a:ext cx="6172200" cy="1894362"/>
          </a:xfrm>
        </p:spPr>
        <p:txBody>
          <a:bodyPr/>
          <a:lstStyle/>
          <a:p>
            <a:r>
              <a:rPr lang="it-IT" dirty="0" smtClean="0"/>
              <a:t>Le Malattie Sessualmente Trasmissibili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68960"/>
            <a:ext cx="5187150" cy="291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58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Cosa sono le M.S.T.?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373616" cy="45979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 malattie sessualmente trasmissibili (MST), dette anche infezioni sessualmente trasmesse (IST) sono infezioni che si trasmettono per contagio diretto tramite contatto sessuale. </a:t>
            </a:r>
            <a:endParaRPr lang="it-I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Sono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genere causate da batteri, virus e protozoi che passano da un individuo all’altro mediante il passaggio, attraverso le mucose, di liquidi biologici infetti. </a:t>
            </a:r>
            <a:endParaRPr lang="it-I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Queste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patologie possono colpire gli organi genitali o altri organi e apparati</a:t>
            </a: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83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Il caso di </a:t>
            </a:r>
            <a:r>
              <a:rPr lang="it-IT" sz="4000" dirty="0" err="1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Freddie</a:t>
            </a:r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 Mercury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50086"/>
            <a:ext cx="3657600" cy="4472228"/>
          </a:xfrm>
        </p:spPr>
      </p:pic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Nasce il 5 settembre 1946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Contrae l’AIDS nel 1987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Noto cantante e fondatore del gruppo britannico "Queen"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Contrae la malattia a causa di una vita sessuale estrema, all’insegna della massima libertà</a:t>
            </a:r>
            <a:endParaRPr lang="it-I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Muore il 24 novembre 1991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27987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AIDS </a:t>
            </a:r>
            <a:r>
              <a:rPr lang="it-IT" sz="4000" dirty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&amp;</a:t>
            </a:r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 HIV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7544" y="1671479"/>
            <a:ext cx="511256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L’HIV è il virus dell’immunodeficienza umana e appartiene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un gruppo di virus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chiamati </a:t>
            </a:r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retrovirus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 HIV aggredisce le cellule del sistema immunitario ed è responsabile dell’AIDS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(Sindrome da immunodeficienza </a:t>
            </a:r>
            <a:r>
              <a:rPr lang="it-I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acuqisita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 AIDS  è</a:t>
            </a: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sindrome in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cui si presentano infezioni opportunistiche secondarie </a:t>
            </a: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all’infezione da HIV e sopravviene come stadio finale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quando le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difese immunitarie sono talmente indebolite dal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 da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riuscire più a proteggere l’organismo </a:t>
            </a:r>
            <a:endParaRPr lang="it-IT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41" y="1839017"/>
            <a:ext cx="2952328" cy="20895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298072"/>
            <a:ext cx="2209174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401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dirty="0" smtClean="0"/>
              <a:t>Quali cellule vengono infettate?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dirty="0" smtClean="0"/>
              <a:t>Quando si entra nello stato di latenza?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dirty="0" smtClean="0"/>
              <a:t>Quando inizia la malattia?</a:t>
            </a:r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2"/>
          </p:nvPr>
        </p:nvPicPr>
        <p:blipFill rotWithShape="1">
          <a:blip r:embed="rId2"/>
          <a:srcRect b="2444"/>
          <a:stretch/>
        </p:blipFill>
        <p:spPr>
          <a:xfrm>
            <a:off x="3923928" y="2060848"/>
            <a:ext cx="4773766" cy="321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162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Meccanismo d’azione 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628801"/>
            <a:ext cx="7514078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Come si contrae?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07504" y="1556792"/>
            <a:ext cx="6048672" cy="4525963"/>
          </a:xfrm>
        </p:spPr>
        <p:txBody>
          <a:bodyPr>
            <a:noAutofit/>
          </a:bodyPr>
          <a:lstStyle/>
          <a:p>
            <a:pPr lvl="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Tramite rapporti </a:t>
            </a:r>
            <a:r>
              <a:rPr lang="it-IT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sessuali non protetti dal profilattico </a:t>
            </a:r>
            <a:endParaRPr lang="it-IT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>
              <a:buClr>
                <a:schemeClr val="accent2">
                  <a:lumMod val="75000"/>
                </a:schemeClr>
              </a:buClr>
              <a:buSzPct val="85000"/>
              <a:buNone/>
            </a:pPr>
            <a:r>
              <a:rPr lang="it-I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-Contatto </a:t>
            </a: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diretto tra liquidi biologici infetti (secrezioni vaginali, liquido </a:t>
            </a:r>
            <a:r>
              <a:rPr lang="it-IT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precoitale</a:t>
            </a:r>
            <a:r>
              <a:rPr lang="it-I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sperma, sangue) e mucose anche integre, durante i rapporti sessuali (vaginali, anali, </a:t>
            </a:r>
            <a:r>
              <a:rPr lang="it-IT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orogenitali</a:t>
            </a:r>
            <a:r>
              <a:rPr lang="it-I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Tramite il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contatto diretto tra ferite cutanee sanguinanti, schizzi di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sangue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di altri liquidi biologici sulle membrane/mucose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l’utilizzo di strumenti medico/chirurgici non sterili. 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it-IT" sz="2000" kern="150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kern="15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Ddurante</a:t>
            </a:r>
            <a:r>
              <a:rPr lang="it-IT" sz="2000" kern="15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it-IT" sz="2000" kern="15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la gravidanza, il parto o l’allattamento al seno.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endParaRPr lang="it-IT" sz="1600" dirty="0" smtClean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505" y="2996952"/>
            <a:ext cx="2160240" cy="159244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172" y="4792287"/>
            <a:ext cx="2054054" cy="139976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195" y="935835"/>
            <a:ext cx="185737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295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000000"/>
                </a:solidFill>
                <a:latin typeface="Tw Cen MT Condensed Extra Bold" panose="020B0803020202020204" pitchFamily="34" charset="0"/>
                <a:ea typeface="Arial Unicode MS"/>
              </a:rPr>
              <a:t>Come si manifesta?</a:t>
            </a:r>
            <a:endParaRPr lang="it-IT" sz="4000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79512" y="1556792"/>
            <a:ext cx="6192688" cy="87988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Inizialmente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hanno segni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 sintomi. D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opo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qualche mese dal contagio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compaiono 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primi segnali della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malattia</a:t>
            </a:r>
            <a:r>
              <a:rPr lang="it-IT" sz="2000" dirty="0" smtClean="0"/>
              <a:t>		</a:t>
            </a:r>
          </a:p>
          <a:p>
            <a:endParaRPr lang="it-IT" sz="2000" dirty="0" smtClean="0"/>
          </a:p>
        </p:txBody>
      </p:sp>
      <p:sp>
        <p:nvSpPr>
          <p:cNvPr id="5" name="Rettangolo 4"/>
          <p:cNvSpPr/>
          <p:nvPr/>
        </p:nvSpPr>
        <p:spPr>
          <a:xfrm>
            <a:off x="1763688" y="2344843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Febbre</a:t>
            </a:r>
          </a:p>
          <a:p>
            <a:pPr marL="342900" indent="-34290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Stanchezza</a:t>
            </a:r>
          </a:p>
          <a:p>
            <a:pPr marL="342900" indent="-34290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Ingrossamento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linfonodi</a:t>
            </a:r>
          </a:p>
          <a:p>
            <a:pPr marL="342900" indent="-342900">
              <a:buFontTx/>
              <a:buChar char="-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Diminuzione del numero di linfociti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it-IT" sz="2000" dirty="0"/>
          </a:p>
        </p:txBody>
      </p:sp>
      <p:sp>
        <p:nvSpPr>
          <p:cNvPr id="6" name="Rettangolo 5"/>
          <p:cNvSpPr/>
          <p:nvPr/>
        </p:nvSpPr>
        <p:spPr>
          <a:xfrm>
            <a:off x="179512" y="3976059"/>
            <a:ext cx="4572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un secondo momento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compaiono i seguenti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segni e sintomi: 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-Perdita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peso</a:t>
            </a:r>
          </a:p>
          <a:p>
            <a:pPr lvl="2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-Febbre ricorrente</a:t>
            </a:r>
          </a:p>
          <a:p>
            <a:pPr lvl="2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-Stanchezza</a:t>
            </a:r>
          </a:p>
          <a:p>
            <a:pPr lvl="2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-Macchie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marroni o rossastre sulla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pelle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sulle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mucose</a:t>
            </a:r>
          </a:p>
          <a:p>
            <a:pPr lvl="2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-Disturbi neurologici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862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Prevenzione 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Conoscere il  proprio partner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Utilizzare correttamente il profilattico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in ogni rapporto sessuale e fin dall’inizio del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rapporto se non si conosce il partner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endParaRPr lang="it-IT" sz="2000" dirty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Se la madre ha contratto l’infezione da HIV (sieropositiva o già malata di AIDS) è possibile diminuire il rischio di trasmissione del virus al figlio attraverso la terapia antiretrovirale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3335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Epatite</a:t>
            </a:r>
            <a:r>
              <a:rPr lang="it-IT" sz="4000" dirty="0" smtClean="0">
                <a:latin typeface="Tw Cen MT Condensed Extra Bold" panose="020B0803020202020204" pitchFamily="34" charset="0"/>
              </a:rPr>
              <a:t> </a:t>
            </a:r>
            <a:endParaRPr lang="it-IT" sz="4000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95536" y="162011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E’ un’infiammazione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cronica virale del fegato che può degenerare in </a:t>
            </a:r>
            <a:r>
              <a:rPr lang="it-IT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cirrosi epatica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tumori. Le tre forme  virali principali sono: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Epatite A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causata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 virus </a:t>
            </a:r>
            <a:r>
              <a:rPr lang="it-IT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 </a:t>
            </a:r>
            <a:endParaRPr lang="it-IT" sz="18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Epatite B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causata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 virus </a:t>
            </a:r>
            <a:r>
              <a:rPr lang="it-IT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HBV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Epatite C</a:t>
            </a:r>
            <a:r>
              <a:rPr lang="it-I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è </a:t>
            </a:r>
            <a:r>
              <a:rPr lang="it-I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causata </a:t>
            </a:r>
            <a:r>
              <a:rPr lang="it-I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 virus </a:t>
            </a:r>
            <a:r>
              <a:rPr lang="it-IT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HCV</a:t>
            </a:r>
            <a:endParaRPr lang="it-IT" sz="18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27704" y="3221762"/>
            <a:ext cx="3815829" cy="235809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93" y="3883099"/>
            <a:ext cx="4243078" cy="242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251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Epatite A 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388001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trasmette per via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oro-fecale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attraverso l’ingestione di cibi e bevande contaminate da acque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sporche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misure di prevenzione consistono nel lavaggio delle mani, nell'eliminazione dei liquidi e del cibo 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contaminato.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endParaRPr lang="it-IT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Esiste un vaccino che conferisce protezione dopo 4 settimane dalla prima dose, è efficace fino a 20 anni dopo 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vaccinazione.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93096"/>
            <a:ext cx="2725316" cy="196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476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</a:rPr>
              <a:t>Epatite B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0209" y="1772816"/>
            <a:ext cx="8147248" cy="2116832"/>
          </a:xfrm>
        </p:spPr>
        <p:txBody>
          <a:bodyPr>
            <a:normAutofit fontScale="85000" lnSpcReduction="10000"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Si trasmette tramite sangue infetto o tramite rapporti sessuali non protetti</a:t>
            </a:r>
            <a:endParaRPr lang="it-IT" sz="1600" dirty="0">
              <a:latin typeface="Times New Roman"/>
              <a:ea typeface="Times New Roman"/>
              <a:cs typeface="Times New Roman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L’infezione da virus dell’</a:t>
            </a:r>
            <a:r>
              <a:rPr lang="it-IT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epatite B</a:t>
            </a: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può evolvere in 4 differenti modi:</a:t>
            </a:r>
            <a:endParaRPr lang="it-IT" sz="1600" dirty="0">
              <a:latin typeface="Times New Roman"/>
              <a:ea typeface="Times New Roman"/>
              <a:cs typeface="Times New Roman"/>
            </a:endParaRPr>
          </a:p>
          <a:p>
            <a:pPr mar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</a:rPr>
              <a:t>   </a:t>
            </a:r>
            <a:r>
              <a:rPr lang="it-IT" dirty="0" smtClean="0">
                <a:solidFill>
                  <a:srgbClr val="000000"/>
                </a:solidFill>
                <a:latin typeface="Times New Roman"/>
                <a:ea typeface="Calibri"/>
              </a:rPr>
              <a:t>           - Decorso </a:t>
            </a: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</a:rPr>
              <a:t>acuto e acquisizione della immunità dall’infezione (90%)</a:t>
            </a:r>
            <a:endParaRPr lang="it-IT" sz="1600" dirty="0">
              <a:latin typeface="Times New Roman"/>
              <a:ea typeface="Times New Roman"/>
            </a:endParaRPr>
          </a:p>
          <a:p>
            <a:pPr mar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</a:rPr>
              <a:t>              - Epatite fulminante con mortalità del 90% (1%)</a:t>
            </a:r>
            <a:endParaRPr lang="it-IT" sz="1600" dirty="0">
              <a:latin typeface="Times New Roman"/>
              <a:ea typeface="Times New Roman"/>
            </a:endParaRPr>
          </a:p>
          <a:p>
            <a:pPr mar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</a:rPr>
              <a:t>              - Infezione cronica (5% circa)</a:t>
            </a:r>
            <a:endParaRPr lang="it-IT" sz="1600" dirty="0">
              <a:latin typeface="Times New Roman"/>
              <a:ea typeface="Times New Roman"/>
            </a:endParaRPr>
          </a:p>
          <a:p>
            <a:pPr marL="0" indent="0">
              <a:spcBef>
                <a:spcPts val="48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</a:rPr>
              <a:t>              - Portatore inattivo (5%)    </a:t>
            </a:r>
            <a:endParaRPr lang="it-IT" sz="1600" dirty="0">
              <a:latin typeface="Times New Roman"/>
              <a:ea typeface="Times New Roman"/>
            </a:endParaRP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7544" y="3789040"/>
            <a:ext cx="4896544" cy="2692896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20000"/>
              </a:lnSpc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  <a:tabLst>
                <a:tab pos="768985" algn="l"/>
              </a:tabLst>
            </a:pP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Esiste il vaccino contro l’epatite B per i neonati e non gli adulti</a:t>
            </a:r>
            <a:endParaRPr lang="it-IT" sz="1600" dirty="0"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20000"/>
              </a:lnSpc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  <a:tabLst>
                <a:tab pos="768985" algn="l"/>
              </a:tabLst>
            </a:pPr>
            <a:endParaRPr lang="it-IT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  <a:tabLst>
                <a:tab pos="768985" algn="l"/>
              </a:tabLst>
            </a:pPr>
            <a:r>
              <a:rPr lang="it-IT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In </a:t>
            </a:r>
            <a:r>
              <a:rPr lang="it-IT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caso di presunta infezione (preferibilmente entro 24-72 ore) si può eseguire una profilassi passiva con iniezioni di immunoglobuline anti-HBV. </a:t>
            </a:r>
            <a:endParaRPr lang="it-IT" sz="1600" dirty="0">
              <a:latin typeface="Times New Roman"/>
              <a:ea typeface="Times New Roman"/>
              <a:cs typeface="Times New Roman"/>
            </a:endParaRP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71" y="3212976"/>
            <a:ext cx="3184959" cy="21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918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Epatite C</a:t>
            </a:r>
            <a:r>
              <a:rPr lang="it-IT" sz="4000" dirty="0" smtClean="0">
                <a:latin typeface="Tw Cen MT Condensed Extra Bold" panose="020B0803020202020204" pitchFamily="34" charset="0"/>
              </a:rPr>
              <a:t> </a:t>
            </a:r>
            <a:endParaRPr lang="it-IT" sz="4000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trasmette tramite :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- La condivisione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aghi o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siringhe. </a:t>
            </a:r>
          </a:p>
          <a:p>
            <a:pPr marL="0" indent="0">
              <a:buNone/>
            </a:pP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it-IT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it-IT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</a:t>
            </a:r>
            <a:r>
              <a:rPr lang="it-IT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tatuaggio e il body piercing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eseguiti in ambienti non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igienicamente  protetti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con strumenti non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sterilizzati</a:t>
            </a:r>
          </a:p>
          <a:p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cronicizzazione dell’epatite si manifesta con transaminasi elevate o fluttuanti e con l’insorgenza della fibrosi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71736"/>
            <a:ext cx="3456384" cy="223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222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Prevenzione epatite C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 è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attualmente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disponibile un vaccino 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anti-HCV</a:t>
            </a:r>
          </a:p>
          <a:p>
            <a:pPr marL="408940" indent="-342900" algn="just">
              <a:lnSpc>
                <a:spcPct val="115000"/>
              </a:lnSpc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prevenire l’epatite C bisognerebbe: </a:t>
            </a:r>
          </a:p>
          <a:p>
            <a:pPr marL="66040" indent="0">
              <a:lnSpc>
                <a:spcPct val="115000"/>
              </a:lnSpc>
              <a:buNone/>
            </a:pP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- Usare siringhe monouso (specialmente se si fa uso di droghe/farmaci iniettabili per endovena)</a:t>
            </a:r>
            <a:endParaRPr lang="it-IT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- Adottare precauzioni in ambiente domestico nel condividere oggetti taglienti o appuntiti (rasoi, lamette, forbici, siringhe) e spazzolini per la pulizia dei denti;</a:t>
            </a:r>
            <a:endParaRPr lang="it-IT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- Usare il preservativo </a:t>
            </a:r>
          </a:p>
          <a:p>
            <a:pPr marL="6604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Evitare di entrare in contatto con il sangue della persona contagiata</a:t>
            </a:r>
          </a:p>
          <a:p>
            <a:pPr marL="6604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A</a:t>
            </a: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bolire </a:t>
            </a:r>
            <a:r>
              <a:rPr lang="it-IT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bevande alcoliche;</a:t>
            </a:r>
            <a:endParaRPr lang="it-IT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604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- Optare </a:t>
            </a:r>
            <a:r>
              <a:rPr lang="it-IT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un’alimentazione bilanciata, ricca in frutta e verdura e povera in cibi fritti, sale e grassi </a:t>
            </a: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animali</a:t>
            </a:r>
            <a:endParaRPr lang="it-I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7819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534400" cy="75895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b="1" i="1" dirty="0" smtClean="0"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it-IT" b="1" i="1" dirty="0" smtClean="0"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 smtClean="0">
                <a:solidFill>
                  <a:schemeClr val="tx1"/>
                </a:solidFill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Papilloma Virus </a:t>
            </a:r>
            <a:r>
              <a:rPr lang="it-IT" dirty="0">
                <a:solidFill>
                  <a:schemeClr val="tx1"/>
                </a:solidFill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umano (</a:t>
            </a:r>
            <a:r>
              <a:rPr lang="it-IT" dirty="0" err="1">
                <a:solidFill>
                  <a:schemeClr val="tx1"/>
                </a:solidFill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Hpv</a:t>
            </a:r>
            <a:r>
              <a:rPr lang="it-IT" dirty="0">
                <a:solidFill>
                  <a:schemeClr val="tx1"/>
                </a:solidFill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it-IT" dirty="0"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2800" dirty="0"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it-IT" sz="2800" dirty="0">
                <a:latin typeface="Tw Cen MT Condensed Extra Bold" panose="020B08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E’ il virus responsabile dell’insorgenza di forme tumorali quali il 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tumore della cervice uterina e 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molte 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infezioni.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E’ 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un’infezione molto diffusa, trasmessa prevalentemente per via 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sessuale.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Finora sono stati identificati più di 120 tipi di </a:t>
            </a:r>
            <a:r>
              <a:rPr lang="it-IT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Hpv</a:t>
            </a:r>
            <a:r>
              <a:rPr lang="it-I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due tipi</a:t>
            </a:r>
            <a:r>
              <a:rPr lang="it-IT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e </a:t>
            </a:r>
            <a:r>
              <a:rPr lang="it-IT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lang="it-IT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sono rivelati i principali responsabili dell’evoluzione tumorale </a:t>
            </a:r>
            <a:r>
              <a:rPr lang="it-IT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dell’infezione.</a:t>
            </a:r>
          </a:p>
          <a:p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1608" y="3475324"/>
            <a:ext cx="4700007" cy="264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928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Come si contrae? 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via diretta e principalmente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sessuale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trasmissione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può avvenire anche attraverso contatti genitali che non prevedono penetrazione, pertanto l’uso del profilattico non rimuove il rischio di infezione. </a:t>
            </a:r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fattori di rischio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più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rilevanti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sono: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giovane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età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it-IT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-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numero di partner sessuali e la frequenza dei rapporti.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 Fumo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sigaretta</a:t>
            </a:r>
            <a:endParaRPr lang="it-IT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- Uso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prolungato di contraccettivi orali </a:t>
            </a:r>
            <a:endParaRPr lang="it-IT" sz="18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 Abuso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droghe e alcol.</a:t>
            </a:r>
            <a:endParaRPr lang="it-IT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88204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Come si manifesta?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47091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sintomi causati dall’infezione da </a:t>
            </a:r>
            <a:r>
              <a:rPr lang="it-IT" sz="7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Hpv</a:t>
            </a: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dipendono esclusivamente dal </a:t>
            </a:r>
            <a:r>
              <a:rPr lang="it-IT" sz="7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sierotipo</a:t>
            </a: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di virus infettante e dalle lesioni che si sviluppano in 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seguito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quanto riguarda i sierotipi a basso 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rischio:</a:t>
            </a:r>
          </a:p>
          <a:p>
            <a:pPr marL="0" indent="0">
              <a:buNone/>
            </a:pP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- D</a:t>
            </a: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opo 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prime fasi, l’infezione si manifesta tipicamente con la comparsa di 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verruche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in sede genitale su cervice uterina, vulva, vagina, perineo o ano</a:t>
            </a: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- In 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alcuni casi le verruche possono provocare 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prurito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fastidio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e 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dolore </a:t>
            </a:r>
            <a:r>
              <a:rPr lang="it-IT" sz="6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lieve 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entità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t-IT" sz="6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6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quanto riguarda i sierotipi ad alto rischio: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infezioni 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sono identificabili </a:t>
            </a: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 occhio nudo ma apprezzabili attraverso esami specifici. 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Mano </a:t>
            </a:r>
            <a:r>
              <a:rPr lang="it-IT" sz="7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mano che il cancro alla cervice uterina progredisce, e le possibilità di cura diminuiscono, possono comparire i tipici sintomi della malattia</a:t>
            </a:r>
            <a:r>
              <a:rPr lang="it-IT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6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</a:t>
            </a:r>
            <a:r>
              <a:rPr lang="it-IT" sz="6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Sanguinamenti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dopo un rapporto sessuale e leggero dolore durante lo </a:t>
            </a: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stesso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6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 Perdite 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vaginali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acquose o sanguinolente, talvolta di odore sgradevole, </a:t>
            </a:r>
            <a:endParaRPr lang="it-IT" sz="6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6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- Dolore </a:t>
            </a:r>
            <a:r>
              <a:rPr lang="it-IT" sz="6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alla regione pelvica</a:t>
            </a:r>
            <a:r>
              <a:rPr lang="it-IT" sz="6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sanguinamenti vaginali al di fuori del periodo mestruale </a:t>
            </a:r>
            <a:r>
              <a:rPr lang="it-IT" sz="6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dopo la menopausa.</a:t>
            </a:r>
            <a:endParaRPr lang="it-IT" sz="6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8994504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Diagnosi</a:t>
            </a:r>
            <a:r>
              <a:rPr lang="it-IT" sz="4000" dirty="0" smtClean="0">
                <a:latin typeface="Tw Cen MT Condensed Extra Bold" panose="020B0803020202020204" pitchFamily="34" charset="0"/>
              </a:rPr>
              <a:t> </a:t>
            </a:r>
            <a:endParaRPr lang="it-IT" sz="4000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Pap-Test :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 tratta di un semplice test nel quale il canale vaginale viene divaricato con uno speculum per consentire il prelievo di alcune cellule dalla cervice con una spatolina e uno spazzolino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conico.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 necessario che l’esame venga eseguito in assenza di mestruazioni ed evitando rapporti sessuali o l’utilizzo di lavande vaginali nei due giorni precedenti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ricerca del </a:t>
            </a:r>
            <a:r>
              <a:rPr lang="it-IT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Dna</a:t>
            </a:r>
            <a:r>
              <a:rPr lang="it-IT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it-IT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Papillomavirus</a:t>
            </a:r>
            <a:r>
              <a:rPr lang="it-IT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umano :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L’obiettivo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le modalità sono identiche a quelle del Pap-Test. Rispetto a quest’ultimo,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però consente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individuare le donne a rischio con maggiore anticipo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Colposcopia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in caso di anomalie)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un esame ambulatoriale che permette di individuare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eventuali alterazioni </a:t>
            </a:r>
            <a:r>
              <a:rPr lang="it-IT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it-IT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livello della cervice uterina attraverso la visualizzazione ingrandita dei tessuti. </a:t>
            </a:r>
            <a:endParaRPr lang="it-IT" sz="18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it-IT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41344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Come si cura?</a:t>
            </a:r>
            <a:endParaRPr lang="it-IT" sz="4000" dirty="0">
              <a:solidFill>
                <a:schemeClr val="tx1"/>
              </a:solidFill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esistono terapie farmacologiche per eradicare il virus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dall’organismo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verruche  possono essere trattate con creme ad azione antivirale o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immunomodulatrice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Trattamenti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chirurgici locali per la rimozione delle escrescenze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laser terapia, diatermocoagulazione o crioterapia. </a:t>
            </a:r>
            <a:endParaRPr lang="it-IT" sz="20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condizione è quella di tumore già sviluppato, i trattamenti 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variano in base alla gravità della situazione, dall’asportazione (parziale o totale) dell’utero, alla chemio e radioterapia.</a:t>
            </a:r>
            <a:b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271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758952"/>
          </a:xfrm>
        </p:spPr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anose="020B0803020202020204" pitchFamily="34" charset="0"/>
              </a:rPr>
              <a:t>Prevenzione</a:t>
            </a:r>
            <a:r>
              <a:rPr lang="it-IT" sz="4000" dirty="0" smtClean="0">
                <a:latin typeface="Tw Cen MT Condensed Extra Bold" panose="020B0803020202020204" pitchFamily="34" charset="0"/>
              </a:rPr>
              <a:t> </a:t>
            </a:r>
            <a:endParaRPr lang="it-IT" sz="4000" dirty="0">
              <a:latin typeface="Tw Cen MT Condensed Extra Bold" panose="020B08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807524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prevenzione primaria avviene mediante </a:t>
            </a:r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vaccinazione sia dei maschi che delle donne 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condizione ideale è vaccinare pazienti che ancora non abbiano iniziato l’attività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sessuale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40968"/>
            <a:ext cx="5334000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6259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</a:rPr>
              <a:t>Clamidia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È un’infezione causata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dal batterio intracellulare </a:t>
            </a:r>
            <a:r>
              <a:rPr lang="it-IT" sz="2000" b="1" dirty="0" err="1">
                <a:latin typeface="Times New Roman" pitchFamily="18" charset="0"/>
                <a:ea typeface="Calibri"/>
                <a:cs typeface="Times New Roman" pitchFamily="18" charset="0"/>
              </a:rPr>
              <a:t>chlamydia</a:t>
            </a:r>
            <a:r>
              <a:rPr lang="it-IT" sz="2000" b="1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it-IT" sz="2000" b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trachomatis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. Il </a:t>
            </a:r>
            <a:r>
              <a:rPr lang="it-IT" sz="2000" b="1" dirty="0">
                <a:latin typeface="Times New Roman" pitchFamily="18" charset="0"/>
                <a:ea typeface="Calibri"/>
                <a:cs typeface="Times New Roman" pitchFamily="18" charset="0"/>
              </a:rPr>
              <a:t>70%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 di donne e il </a:t>
            </a:r>
            <a:r>
              <a:rPr lang="it-IT" sz="2000" b="1" dirty="0">
                <a:latin typeface="Times New Roman" pitchFamily="18" charset="0"/>
                <a:ea typeface="Calibri"/>
                <a:cs typeface="Times New Roman" pitchFamily="18" charset="0"/>
              </a:rPr>
              <a:t>50%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 degli uomini resta asintomatica, pertanto si stima che venga diagnosticata solo nel 10% dei 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casi</a:t>
            </a:r>
          </a:p>
          <a:p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37" y="3140968"/>
            <a:ext cx="4464496" cy="223224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80928"/>
            <a:ext cx="318135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928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  <a:cs typeface="Times New Roman" pitchFamily="18" charset="0"/>
              </a:rPr>
              <a:t>Come si contrae?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N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e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sono portatrici soprattutto le adolescenti e le ragazze sessualmente 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attive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I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l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mancato utilizzo di metodi contraccettivi di 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barriera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Avere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uno o più partner, ma anche 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averne uno affetto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dall’infezione.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51035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 smtClean="0">
                <a:solidFill>
                  <a:schemeClr val="tx1"/>
                </a:solidFill>
                <a:latin typeface="Tw Cen MT Condensed Extra Bold" pitchFamily="34" charset="0"/>
                <a:cs typeface="Times New Roman" pitchFamily="18" charset="0"/>
              </a:rPr>
              <a:t>Come si manifesta?</a:t>
            </a:r>
            <a:r>
              <a:rPr lang="it-I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it-IT" sz="22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e </a:t>
            </a:r>
            <a:r>
              <a:rPr lang="it-IT" sz="22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manifestazioni cliniche compaiono dopo una-tre settimane dall’infezione con caratterizzazione differente a seconda </a:t>
            </a:r>
            <a:r>
              <a:rPr lang="it-IT" sz="22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del sesso:</a:t>
            </a:r>
            <a:endParaRPr lang="it-IT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49971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Nella donna: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I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l 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batterio infetta principalmente la cervice e 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l’uretra causando:                                                       -secrezioni vaginali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          -sanguinamento post-coitale                    -disuria 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(emissione difficoltosa delle 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urine);                                                                -dispareunia 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(dolore ai rapporti 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sessuali).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Nelle 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forme più gravi può comparire la sindrome di </a:t>
            </a:r>
            <a:r>
              <a:rPr lang="it-IT" sz="1800" dirty="0" err="1">
                <a:latin typeface="Times New Roman" pitchFamily="18" charset="0"/>
                <a:ea typeface="Calibri"/>
                <a:cs typeface="Times New Roman" pitchFamily="18" charset="0"/>
              </a:rPr>
              <a:t>Reiter</a:t>
            </a: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, una forma di artrite </a:t>
            </a:r>
            <a:r>
              <a:rPr lang="it-IT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sieronegativa.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800" dirty="0">
                <a:latin typeface="Times New Roman" pitchFamily="18" charset="0"/>
                <a:ea typeface="Calibri"/>
                <a:cs typeface="Times New Roman" pitchFamily="18" charset="0"/>
              </a:rPr>
              <a:t>Qualora l’infezione venga contratta in stato di gravidanza, la clamidia può avere ripercussioni anche sul bambino: è infatti, una delle prime cause di congiuntivite e di polmonite nei neonati.</a:t>
            </a:r>
            <a:endParaRPr lang="it-IT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it-IT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Nell’uomo: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Il batterio causa:                                              -Secrezioni                                                    -Sensazione </a:t>
            </a:r>
            <a:r>
              <a:rPr lang="it-IT" sz="1900" dirty="0">
                <a:latin typeface="Times New Roman" pitchFamily="18" charset="0"/>
                <a:ea typeface="Calibri"/>
                <a:cs typeface="Times New Roman" pitchFamily="18" charset="0"/>
              </a:rPr>
              <a:t>di irritazione </a:t>
            </a:r>
            <a:r>
              <a:rPr lang="it-IT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        -Prurito </a:t>
            </a:r>
            <a:r>
              <a:rPr lang="it-IT" sz="1900" dirty="0">
                <a:latin typeface="Times New Roman" pitchFamily="18" charset="0"/>
                <a:ea typeface="Calibri"/>
                <a:cs typeface="Times New Roman" pitchFamily="18" charset="0"/>
              </a:rPr>
              <a:t>nell’area genitale. </a:t>
            </a:r>
            <a:endParaRPr lang="it-IT" sz="19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Molto </a:t>
            </a:r>
            <a:r>
              <a:rPr lang="it-IT" sz="1900" dirty="0">
                <a:latin typeface="Times New Roman" pitchFamily="18" charset="0"/>
                <a:ea typeface="Calibri"/>
                <a:cs typeface="Times New Roman" pitchFamily="18" charset="0"/>
              </a:rPr>
              <a:t>rari sono le infiammazione, l’ingrossamento e il dolore ai testicoli</a:t>
            </a:r>
            <a:r>
              <a:rPr lang="it-IT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</a:p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1900" dirty="0">
                <a:latin typeface="Times New Roman" pitchFamily="18" charset="0"/>
                <a:ea typeface="Calibri"/>
                <a:cs typeface="Times New Roman" pitchFamily="18" charset="0"/>
              </a:rPr>
              <a:t>Q</a:t>
            </a:r>
            <a:r>
              <a:rPr lang="it-IT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uasi </a:t>
            </a:r>
            <a:r>
              <a:rPr lang="it-IT" sz="1900" dirty="0">
                <a:latin typeface="Times New Roman" pitchFamily="18" charset="0"/>
                <a:ea typeface="Calibri"/>
                <a:cs typeface="Times New Roman" pitchFamily="18" charset="0"/>
              </a:rPr>
              <a:t>nulle le conseguenze più serie, come la sindrome di </a:t>
            </a:r>
            <a:r>
              <a:rPr lang="it-IT" sz="1900" dirty="0" err="1">
                <a:latin typeface="Times New Roman" pitchFamily="18" charset="0"/>
                <a:ea typeface="Calibri"/>
                <a:cs typeface="Times New Roman" pitchFamily="18" charset="0"/>
              </a:rPr>
              <a:t>Reiter</a:t>
            </a:r>
            <a:endParaRPr lang="it-IT" sz="1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796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</a:rPr>
              <a:t>Diagnosi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19256" cy="4565103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S</a:t>
            </a: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i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può ricorrere ad alcuni esami specifici di laboratorio che possono essere eseguiti nella donna prevalentemente su tampone </a:t>
            </a:r>
            <a:r>
              <a:rPr lang="it-IT" sz="2200" dirty="0" err="1">
                <a:latin typeface="Times New Roman" pitchFamily="18" charset="0"/>
                <a:ea typeface="Calibri"/>
                <a:cs typeface="Times New Roman" pitchFamily="18" charset="0"/>
              </a:rPr>
              <a:t>cervico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-vaginale o in entrambi i sessi su un campione uretrale o un campione di urine. </a:t>
            </a:r>
            <a:endParaRPr lang="it-IT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Viene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raccomandata l’esecuzione di uno screening annuale con test sierologico </a:t>
            </a: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alle donne sessualmente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attive sotto i 25 anni di età, o </a:t>
            </a: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che cambiano frequentemente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partner </a:t>
            </a: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sessuali o in 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stato di gravidanza.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>Le </a:t>
            </a:r>
            <a:r>
              <a:rPr lang="it-IT" sz="2200" dirty="0">
                <a:latin typeface="Times New Roman" pitchFamily="18" charset="0"/>
                <a:ea typeface="Calibri"/>
                <a:cs typeface="Times New Roman" pitchFamily="18" charset="0"/>
              </a:rPr>
              <a:t>persone infette dovrebbero astenersi da qualsiasi attività sessuale ed effettuare un nuovo test 3-4 mesi dopo la cura e fare regolarmente uso di preservativi che riducono sensibilmente il rischio di infezione.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95231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</a:rPr>
              <a:t>Come si cura?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Con </a:t>
            </a:r>
            <a:r>
              <a:rPr lang="it-IT" sz="2000" dirty="0">
                <a:solidFill>
                  <a:srgbClr val="333333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un </a:t>
            </a:r>
            <a:r>
              <a:rPr lang="it-IT" sz="2000" b="1" dirty="0">
                <a:latin typeface="Times New Roman" pitchFamily="18" charset="0"/>
                <a:ea typeface="Calibri"/>
                <a:cs typeface="Times New Roman" pitchFamily="18" charset="0"/>
              </a:rPr>
              <a:t>antibiotico da assumere per via orale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, di solito eritromicina, tetraciclina o </a:t>
            </a:r>
            <a:r>
              <a:rPr lang="it-IT" sz="2000" dirty="0" err="1">
                <a:latin typeface="Times New Roman" pitchFamily="18" charset="0"/>
                <a:ea typeface="Calibri"/>
                <a:cs typeface="Times New Roman" pitchFamily="18" charset="0"/>
              </a:rPr>
              <a:t>azitromicina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endParaRPr lang="it-IT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Se 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l’infezione è accertata è importante somministrare lo stesso trattamento anche al partner per evitare un nuovo contagio e </a:t>
            </a:r>
            <a:r>
              <a:rPr lang="it-IT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sottoporsi</a:t>
            </a:r>
            <a:r>
              <a:rPr lang="it-IT" sz="20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048745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https://www.youtube.com/watch?v=zy_UribiGy4&amp;feature=youtu.be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735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  <a:latin typeface="Tw Cen MT Condensed Extra Bold" pitchFamily="34" charset="0"/>
              </a:rPr>
              <a:t>Dati statistici:</a:t>
            </a:r>
            <a:endParaRPr lang="it-IT" sz="4000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Che cos’è l’AIDS?</a:t>
            </a:r>
          </a:p>
          <a:p>
            <a:endParaRPr lang="it-IT" dirty="0"/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227045"/>
              </p:ext>
            </p:extLst>
          </p:nvPr>
        </p:nvGraphicFramePr>
        <p:xfrm>
          <a:off x="3563888" y="2492896"/>
          <a:ext cx="525658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44133"/>
              </p:ext>
            </p:extLst>
          </p:nvPr>
        </p:nvGraphicFramePr>
        <p:xfrm>
          <a:off x="827584" y="2708920"/>
          <a:ext cx="2438400" cy="76088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229385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maschi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femmine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secondo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98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02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19256" cy="557748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Sai se possa essere trasmessa tramite bacio o contatto della pelle?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714772"/>
              </p:ext>
            </p:extLst>
          </p:nvPr>
        </p:nvGraphicFramePr>
        <p:xfrm>
          <a:off x="3203848" y="2132856"/>
          <a:ext cx="5166320" cy="324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95293"/>
              </p:ext>
            </p:extLst>
          </p:nvPr>
        </p:nvGraphicFramePr>
        <p:xfrm>
          <a:off x="683568" y="2276872"/>
          <a:ext cx="2438400" cy="762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maschi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femmine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secondo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68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8136904" cy="561662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Sai qual è la differenza tra sieropositivo e malato?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756518"/>
              </p:ext>
            </p:extLst>
          </p:nvPr>
        </p:nvGraphicFramePr>
        <p:xfrm>
          <a:off x="3131840" y="2060848"/>
          <a:ext cx="5526360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725601"/>
              </p:ext>
            </p:extLst>
          </p:nvPr>
        </p:nvGraphicFramePr>
        <p:xfrm>
          <a:off x="539552" y="2204864"/>
          <a:ext cx="2438400" cy="762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maschi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femmine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secondo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8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19256" cy="5361459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Cos’è il papilloma virus?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30094"/>
              </p:ext>
            </p:extLst>
          </p:nvPr>
        </p:nvGraphicFramePr>
        <p:xfrm>
          <a:off x="3131840" y="2060848"/>
          <a:ext cx="5382344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312159"/>
              </p:ext>
            </p:extLst>
          </p:nvPr>
        </p:nvGraphicFramePr>
        <p:xfrm>
          <a:off x="539552" y="2204864"/>
          <a:ext cx="2438400" cy="7620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maschi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femmine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secondo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03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19256" cy="5361459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85000"/>
              <a:buFont typeface="Wingdings" pitchFamily="2" charset="2"/>
              <a:buChar char="v"/>
            </a:pP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Sai se l’epatite B possa essere trasmessa tramite rapporti sessuali non protetti?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576086"/>
              </p:ext>
            </p:extLst>
          </p:nvPr>
        </p:nvGraphicFramePr>
        <p:xfrm>
          <a:off x="3203848" y="2060848"/>
          <a:ext cx="5382344" cy="35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666493"/>
              </p:ext>
            </p:extLst>
          </p:nvPr>
        </p:nvGraphicFramePr>
        <p:xfrm>
          <a:off x="539552" y="2204864"/>
          <a:ext cx="2438400" cy="748665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</a:tblGrid>
              <a:tr h="171673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maschi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femmine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primo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secondo biennio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96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075613" cy="5695528"/>
          </a:xfrm>
        </p:spPr>
        <p:txBody>
          <a:bodyPr/>
          <a:lstStyle/>
          <a:p>
            <a:pPr marL="365760" lvl="1" indent="0" algn="ctr">
              <a:buNone/>
            </a:pPr>
            <a:endParaRPr lang="it-IT" dirty="0">
              <a:solidFill>
                <a:srgbClr val="777777"/>
              </a:solidFill>
              <a:latin typeface="Georgia" panose="02040502050405020303" pitchFamily="18" charset="0"/>
            </a:endParaRPr>
          </a:p>
          <a:p>
            <a:pPr marL="365760" lvl="1" indent="0" algn="ctr">
              <a:buNone/>
            </a:pPr>
            <a:endParaRPr lang="it-IT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 algn="ctr">
              <a:buNone/>
            </a:pPr>
            <a:r>
              <a:rPr lang="it-IT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«È già abbastanza triste che la gente muoia a causa dell’Aids ma nessuno dovrebbe morire a causa dell’ignoranza.»                                                                                       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sz="2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Elisabeth</a:t>
            </a:r>
            <a:r>
              <a:rPr lang="it-IT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Taylor</a:t>
            </a:r>
          </a:p>
          <a:p>
            <a:pPr marL="365760" lvl="1" indent="0">
              <a:buNone/>
            </a:pP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Realizzato da:</a:t>
            </a:r>
          </a:p>
          <a:p>
            <a:pPr marL="365760" lvl="1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Roberta </a:t>
            </a:r>
            <a:r>
              <a:rPr lang="it-I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Stancu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>
              <a:buNone/>
            </a:pPr>
            <a:r>
              <a:rPr lang="it-I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Aranya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Amenta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Giulia Puglisi</a:t>
            </a:r>
          </a:p>
          <a:p>
            <a:pPr marL="365760" lvl="1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Gianluca </a:t>
            </a:r>
            <a:r>
              <a:rPr lang="it-I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Tafuri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1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Lorenzo Lombardo</a:t>
            </a:r>
          </a:p>
          <a:p>
            <a:pPr marL="365760" lvl="1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Aurora Migliore</a:t>
            </a:r>
          </a:p>
          <a:p>
            <a:pPr marL="365760" lvl="1" indent="0" algn="ctr">
              <a:buNone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54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Personalizzato 8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CE6868"/>
      </a:accent1>
      <a:accent2>
        <a:srgbClr val="BE2B2B"/>
      </a:accent2>
      <a:accent3>
        <a:srgbClr val="CE6868"/>
      </a:accent3>
      <a:accent4>
        <a:srgbClr val="BE2B2B"/>
      </a:accent4>
      <a:accent5>
        <a:srgbClr val="CE6868"/>
      </a:accent5>
      <a:accent6>
        <a:srgbClr val="BE2B2B"/>
      </a:accent6>
      <a:hlink>
        <a:srgbClr val="DB5353"/>
      </a:hlink>
      <a:folHlink>
        <a:srgbClr val="903638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821</TotalTime>
  <Words>1108</Words>
  <Application>Microsoft Office PowerPoint</Application>
  <PresentationFormat>Presentazione su schermo (4:3)</PresentationFormat>
  <Paragraphs>216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3" baseType="lpstr">
      <vt:lpstr>Arial Unicode MS</vt:lpstr>
      <vt:lpstr>Arial</vt:lpstr>
      <vt:lpstr>Calibri</vt:lpstr>
      <vt:lpstr>Century Schoolbook</vt:lpstr>
      <vt:lpstr>Georgia</vt:lpstr>
      <vt:lpstr>Symbol</vt:lpstr>
      <vt:lpstr>Times New Roman</vt:lpstr>
      <vt:lpstr>Tw Cen MT Condensed Extra Bold</vt:lpstr>
      <vt:lpstr>Wingdings</vt:lpstr>
      <vt:lpstr>Wingdings 2</vt:lpstr>
      <vt:lpstr>Loggia</vt:lpstr>
      <vt:lpstr>Le Malattie Sessualmente Trasmissibili</vt:lpstr>
      <vt:lpstr>Cosa sono le M.S.T.?</vt:lpstr>
      <vt:lpstr>Il caso di Freddie Mercury</vt:lpstr>
      <vt:lpstr>AIDS &amp; HIV</vt:lpstr>
      <vt:lpstr>Presentazione standard di PowerPoint</vt:lpstr>
      <vt:lpstr>Meccanismo d’azione </vt:lpstr>
      <vt:lpstr>Come si contrae?</vt:lpstr>
      <vt:lpstr>Come si manifesta?</vt:lpstr>
      <vt:lpstr>Prevenzione </vt:lpstr>
      <vt:lpstr>Epatite </vt:lpstr>
      <vt:lpstr>Epatite A </vt:lpstr>
      <vt:lpstr>Epatite B</vt:lpstr>
      <vt:lpstr>Epatite C </vt:lpstr>
      <vt:lpstr>Prevenzione epatite C</vt:lpstr>
      <vt:lpstr> Papilloma Virus umano (Hpv)  </vt:lpstr>
      <vt:lpstr>Come si contrae? </vt:lpstr>
      <vt:lpstr>Come si manifesta?</vt:lpstr>
      <vt:lpstr>Diagnosi </vt:lpstr>
      <vt:lpstr>Come si cura?</vt:lpstr>
      <vt:lpstr>Prevenzione </vt:lpstr>
      <vt:lpstr>Clamidia</vt:lpstr>
      <vt:lpstr>Come si contrae?</vt:lpstr>
      <vt:lpstr>Come si manifesta? Le manifestazioni cliniche compaiono dopo una-tre settimane dall’infezione con caratterizzazione differente a seconda del sesso:</vt:lpstr>
      <vt:lpstr>Diagnosi</vt:lpstr>
      <vt:lpstr>Come si cura?</vt:lpstr>
      <vt:lpstr>Presentazione standard di PowerPoint</vt:lpstr>
      <vt:lpstr>Dati statistici: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alunno10</dc:creator>
  <cp:lastModifiedBy>Admin</cp:lastModifiedBy>
  <cp:revision>91</cp:revision>
  <dcterms:created xsi:type="dcterms:W3CDTF">2019-10-08T13:52:21Z</dcterms:created>
  <dcterms:modified xsi:type="dcterms:W3CDTF">2019-12-17T17:52:24Z</dcterms:modified>
</cp:coreProperties>
</file>