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5" r:id="rId3"/>
    <p:sldId id="258" r:id="rId4"/>
    <p:sldId id="257" r:id="rId5"/>
    <p:sldId id="277" r:id="rId6"/>
    <p:sldId id="259" r:id="rId7"/>
    <p:sldId id="260" r:id="rId8"/>
    <p:sldId id="286" r:id="rId9"/>
    <p:sldId id="264" r:id="rId10"/>
    <p:sldId id="265" r:id="rId11"/>
    <p:sldId id="261" r:id="rId12"/>
    <p:sldId id="287" r:id="rId13"/>
    <p:sldId id="268" r:id="rId14"/>
    <p:sldId id="269" r:id="rId15"/>
    <p:sldId id="270" r:id="rId16"/>
    <p:sldId id="271" r:id="rId17"/>
    <p:sldId id="278" r:id="rId18"/>
    <p:sldId id="272" r:id="rId19"/>
    <p:sldId id="273" r:id="rId20"/>
    <p:sldId id="274" r:id="rId21"/>
    <p:sldId id="279" r:id="rId22"/>
    <p:sldId id="280" r:id="rId23"/>
    <p:sldId id="281" r:id="rId24"/>
    <p:sldId id="283" r:id="rId25"/>
    <p:sldId id="282" r:id="rId26"/>
    <p:sldId id="284" r:id="rId2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26" autoAdjust="0"/>
    <p:restoredTop sz="94675" autoAdjust="0"/>
  </p:normalViewPr>
  <p:slideViewPr>
    <p:cSldViewPr snapToGrid="0">
      <p:cViewPr varScale="1">
        <p:scale>
          <a:sx n="87" d="100"/>
          <a:sy n="87" d="100"/>
        </p:scale>
        <p:origin x="-28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7300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078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339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48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7183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1596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339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8115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333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7893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413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80B4C-4C16-4DAC-8EDD-35D357DFB951}" type="datetimeFigureOut">
              <a:rPr lang="it-IT" smtClean="0"/>
              <a:t>02/12/2019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26E27-CD15-4BFB-A39E-936DB58BEA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46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24286" y="0"/>
            <a:ext cx="70046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Lo sport e i suoi benefici</a:t>
            </a:r>
          </a:p>
        </p:txBody>
      </p:sp>
    </p:spTree>
    <p:extLst>
      <p:ext uri="{BB962C8B-B14F-4D97-AF65-F5344CB8AC3E}">
        <p14:creationId xmlns:p14="http://schemas.microsoft.com/office/powerpoint/2010/main" val="335745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629393" y="427512"/>
            <a:ext cx="11008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</a:rPr>
              <a:t>I benefici dello sport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48146" y="1005810"/>
            <a:ext cx="1077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FUNZIONE DI GIOCO E DIVERTIMENTO </a:t>
            </a:r>
          </a:p>
        </p:txBody>
      </p:sp>
      <p:sp>
        <p:nvSpPr>
          <p:cNvPr id="6" name="Parentesi graffa aperta 5"/>
          <p:cNvSpPr/>
          <p:nvPr/>
        </p:nvSpPr>
        <p:spPr>
          <a:xfrm>
            <a:off x="4928259" y="914118"/>
            <a:ext cx="308758" cy="11216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5296395" y="1019156"/>
            <a:ext cx="5284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Sviluppo psicomotorio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Scarica l’aggressività e le frustrazioni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Sollecita emozioni positive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48146" y="2707574"/>
            <a:ext cx="456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FUNZIONE SOCIALE </a:t>
            </a:r>
          </a:p>
        </p:txBody>
      </p:sp>
      <p:sp>
        <p:nvSpPr>
          <p:cNvPr id="9" name="Parentesi graffa aperta 8"/>
          <p:cNvSpPr/>
          <p:nvPr/>
        </p:nvSpPr>
        <p:spPr>
          <a:xfrm>
            <a:off x="3105397" y="2376262"/>
            <a:ext cx="249382" cy="104502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3354779" y="2298611"/>
            <a:ext cx="6477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La convivenza civile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La cooperazione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Rispetto di sé, degli altri e dei materiali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Facilita l’integrazione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48146" y="4203865"/>
            <a:ext cx="581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FUNZIONE EDUCATIVA </a:t>
            </a:r>
          </a:p>
        </p:txBody>
      </p:sp>
      <p:sp>
        <p:nvSpPr>
          <p:cNvPr id="12" name="Parentesi graffa aperta 11"/>
          <p:cNvSpPr/>
          <p:nvPr/>
        </p:nvSpPr>
        <p:spPr>
          <a:xfrm>
            <a:off x="3592285" y="3726918"/>
            <a:ext cx="249382" cy="13232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70C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883231" y="3649867"/>
            <a:ext cx="50945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Aumenta l’autostima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Rispetto delle regole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L’accettazione della sconfitta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Il valore dell’impegno (</a:t>
            </a:r>
            <a:r>
              <a:rPr lang="it-IT" b="1" dirty="0"/>
              <a:t>resilienza</a:t>
            </a:r>
            <a:r>
              <a:rPr lang="it-IT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Accresce la fiducia in </a:t>
            </a:r>
            <a:r>
              <a:rPr lang="it-IT" dirty="0" err="1"/>
              <a:t>sè</a:t>
            </a:r>
            <a:r>
              <a:rPr lang="it-IT" dirty="0"/>
              <a:t> stesso 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973777" y="5332021"/>
            <a:ext cx="3087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629393" y="5817161"/>
            <a:ext cx="2909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FUNZIONE SALUTISTICA </a:t>
            </a:r>
          </a:p>
        </p:txBody>
      </p:sp>
      <p:sp>
        <p:nvSpPr>
          <p:cNvPr id="17" name="Parentesi graffa aperta 16"/>
          <p:cNvSpPr/>
          <p:nvPr/>
        </p:nvSpPr>
        <p:spPr>
          <a:xfrm>
            <a:off x="3414156" y="5599331"/>
            <a:ext cx="178129" cy="80499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3657599" y="5861855"/>
            <a:ext cx="486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Previene le malattie, migliora il metabolismo</a:t>
            </a:r>
          </a:p>
        </p:txBody>
      </p:sp>
    </p:spTree>
    <p:extLst>
      <p:ext uri="{BB962C8B-B14F-4D97-AF65-F5344CB8AC3E}">
        <p14:creationId xmlns:p14="http://schemas.microsoft.com/office/powerpoint/2010/main" val="426003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4" grpId="0"/>
      <p:bldP spid="16" grpId="0"/>
      <p:bldP spid="17" grpId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446028" y="343784"/>
            <a:ext cx="9760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</a:rPr>
              <a:t>I benefici dello sport sono moltissimi e chi fa sport vive di più perché protegge meglio la propria salute.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096764" y="1332680"/>
            <a:ext cx="5733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L’isolamento sociale si riduce nettamente tra le persone che praticano attività sportiva regolarmente. E questo succede soprattutto quando parliamo di giochi di squadra.</a:t>
            </a:r>
          </a:p>
          <a:p>
            <a:endParaRPr lang="it-IT" sz="16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292557" y="4899319"/>
            <a:ext cx="55381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I bambini e gli adolescenti che fanno sport sono meno soggetti al rischio di dipendenza da tabacco o da altre droghe, rispetto ai loro coetanei che crescono lontano dal mondo dello sport.</a:t>
            </a:r>
          </a:p>
          <a:p>
            <a:endParaRPr lang="it-IT" sz="16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582957" y="2739507"/>
            <a:ext cx="50596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Fare regolarmente attività fisica rafforza il cuore; questo significa un migliore funzionamento dell’apparato cardiovascolare e del sistema cardiocircolatorio. Inoltre, previene ipertensione e diabete.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963" y="2197201"/>
            <a:ext cx="3039554" cy="273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9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797" y="2183776"/>
            <a:ext cx="3003430" cy="3950987"/>
          </a:xfrm>
        </p:spPr>
      </p:pic>
      <p:sp>
        <p:nvSpPr>
          <p:cNvPr id="5" name="CasellaDiTesto 4"/>
          <p:cNvSpPr txBox="1"/>
          <p:nvPr/>
        </p:nvSpPr>
        <p:spPr>
          <a:xfrm>
            <a:off x="682924" y="346628"/>
            <a:ext cx="107151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</a:rPr>
              <a:t>Lo sport è fondamentale per tutte le persone, di ogni età, ma in particolare per i giovani poiché impegna il fisico e la mente, e crea rapporti con gli altri.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425171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283" y="4075331"/>
            <a:ext cx="1718096" cy="175504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228" y="4075331"/>
            <a:ext cx="2000250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646444" y="2726624"/>
            <a:ext cx="7489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/>
              <a:t>IL 24,4% DELLA POPOLAZIONE ITALIANA PRATICA SPORT ASSIDUAMENTE</a:t>
            </a:r>
          </a:p>
        </p:txBody>
      </p:sp>
      <p:sp>
        <p:nvSpPr>
          <p:cNvPr id="4" name="Rettangolo 3"/>
          <p:cNvSpPr/>
          <p:nvPr/>
        </p:nvSpPr>
        <p:spPr>
          <a:xfrm>
            <a:off x="1103907" y="3377748"/>
            <a:ext cx="4825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IL 9,8% INVECE, LO PRATICA SALTUARIAMENTE</a:t>
            </a:r>
          </a:p>
        </p:txBody>
      </p:sp>
      <p:sp>
        <p:nvSpPr>
          <p:cNvPr id="5" name="Rettangolo 4"/>
          <p:cNvSpPr/>
          <p:nvPr/>
        </p:nvSpPr>
        <p:spPr>
          <a:xfrm>
            <a:off x="646444" y="255181"/>
            <a:ext cx="107150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</a:rPr>
              <a:t>Lo sport deve essere considerato un mezzo di trasmissione di valori universali e una scuola di vita che insegna a lottare per ottenere una giusta ricompensa e che aiuta alla socializzazione ed al rispetto tra compagni ed avversari.</a:t>
            </a:r>
          </a:p>
        </p:txBody>
      </p:sp>
      <p:sp>
        <p:nvSpPr>
          <p:cNvPr id="6" name="Rettangolo 5"/>
          <p:cNvSpPr/>
          <p:nvPr/>
        </p:nvSpPr>
        <p:spPr>
          <a:xfrm>
            <a:off x="885106" y="5798840"/>
            <a:ext cx="35274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Percentuali reperite </a:t>
            </a:r>
            <a:r>
              <a:rPr lang="it-IT" dirty="0" err="1"/>
              <a:t>dall’istat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4152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 flipH="1">
            <a:off x="230909" y="235239"/>
            <a:ext cx="11637818" cy="12342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800" b="1" i="1" dirty="0">
                <a:solidFill>
                  <a:srgbClr val="FF0000"/>
                </a:solidFill>
              </a:rPr>
              <a:t>Il sistema muscolo-scheletrico costituisce la struttura portante dei vertebrati </a:t>
            </a:r>
          </a:p>
          <a:p>
            <a:pPr marL="0" indent="0" algn="ctr">
              <a:buNone/>
            </a:pPr>
            <a:r>
              <a:rPr lang="it-IT" sz="2800" b="1" i="1" dirty="0">
                <a:solidFill>
                  <a:srgbClr val="FF0000"/>
                </a:solidFill>
              </a:rPr>
              <a:t>e permette loro il movimento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30909" y="1570335"/>
            <a:ext cx="650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dirty="0"/>
              <a:t>Esistono </a:t>
            </a:r>
            <a:r>
              <a:rPr lang="it-IT" b="1" dirty="0"/>
              <a:t>tre tipi di muscoli</a:t>
            </a:r>
            <a:r>
              <a:rPr lang="it-IT" dirty="0"/>
              <a:t>: striato, liscio e cardiaco, con caratteristiche strutturali e funzionali diverse, ma tutti utilizzano lo stesso meccanismo di contrazione, che prevede l’accorciamento del muscolo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7147871" y="3967125"/>
            <a:ext cx="4749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2.  I muscoli scheletrici sono formati da tessuto muscolare striato, sono responsabili dei movimenti volontari e si innestano sulle ossa grazie ai tendini. Le cellule del muscolo scheletrico sono polinucleate e vengono chiamate fibre muscolari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21" y="2973191"/>
            <a:ext cx="5648788" cy="353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023" y="1436914"/>
            <a:ext cx="4906382" cy="3598224"/>
          </a:xfrm>
          <a:prstGeom prst="rect">
            <a:avLst/>
          </a:prstGeom>
          <a:pattFill prst="lgGrid">
            <a:fgClr>
              <a:srgbClr val="FFFF00"/>
            </a:fgClr>
            <a:bgClr>
              <a:schemeClr val="bg1"/>
            </a:bgClr>
          </a:pattFill>
        </p:spPr>
      </p:pic>
      <p:sp>
        <p:nvSpPr>
          <p:cNvPr id="2" name="CasellaDiTesto 1"/>
          <p:cNvSpPr txBox="1"/>
          <p:nvPr/>
        </p:nvSpPr>
        <p:spPr>
          <a:xfrm>
            <a:off x="714703" y="462455"/>
            <a:ext cx="184731" cy="19205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807068" y="462455"/>
            <a:ext cx="4955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FF0000"/>
                </a:solidFill>
              </a:rPr>
              <a:t>I filamenti del sarcomero sono: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14071" y="1454957"/>
            <a:ext cx="49547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I filamenti spessi di miosina: </a:t>
            </a:r>
            <a:r>
              <a:rPr lang="it-IT" dirty="0"/>
              <a:t>costituiti da fasci di molecole di miosina che presentano teste globulari e code. </a:t>
            </a:r>
            <a:endParaRPr lang="it-IT" b="1" dirty="0"/>
          </a:p>
          <a:p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b="1" dirty="0"/>
          </a:p>
        </p:txBody>
      </p:sp>
      <p:sp>
        <p:nvSpPr>
          <p:cNvPr id="3" name="Rettangolo 2"/>
          <p:cNvSpPr/>
          <p:nvPr/>
        </p:nvSpPr>
        <p:spPr>
          <a:xfrm>
            <a:off x="6412675" y="3954483"/>
            <a:ext cx="5343896" cy="1508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1054696" y="4207290"/>
            <a:ext cx="50610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I filamenti sottili di actina: </a:t>
            </a:r>
            <a:r>
              <a:rPr lang="it-IT" dirty="0"/>
              <a:t>costituiti da due catene di monomeri attorcigliate l’una sull’altra, avvolte dalla </a:t>
            </a:r>
            <a:r>
              <a:rPr lang="it-IT" b="1" dirty="0" err="1"/>
              <a:t>tropomiosina</a:t>
            </a:r>
            <a:r>
              <a:rPr lang="it-IT" b="1" dirty="0"/>
              <a:t> </a:t>
            </a:r>
            <a:r>
              <a:rPr lang="it-IT" dirty="0"/>
              <a:t>e punteggiate a intervalli regolari dalla </a:t>
            </a:r>
            <a:r>
              <a:rPr lang="it-IT" b="1" dirty="0" err="1"/>
              <a:t>troponina</a:t>
            </a:r>
            <a:r>
              <a:rPr lang="it-IT" b="1" dirty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637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14703" y="462455"/>
            <a:ext cx="184731" cy="19205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197" y="546264"/>
            <a:ext cx="5267648" cy="339634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365662" y="4484167"/>
            <a:ext cx="102663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Durante la </a:t>
            </a:r>
            <a:r>
              <a:rPr lang="it-IT" b="1" i="1" dirty="0">
                <a:solidFill>
                  <a:srgbClr val="FF0000"/>
                </a:solidFill>
              </a:rPr>
              <a:t>contrazione muscolare </a:t>
            </a:r>
            <a:r>
              <a:rPr lang="it-IT" dirty="0"/>
              <a:t> i filamenti di actina e miosina  scorrono uno sull’altro e il sarcomero si accorcia.</a:t>
            </a:r>
          </a:p>
          <a:p>
            <a:r>
              <a:rPr lang="it-IT" dirty="0"/>
              <a:t>La contrazione muscolare richiede ATP e ioni calcio. </a:t>
            </a:r>
          </a:p>
          <a:p>
            <a:r>
              <a:rPr lang="it-IT" dirty="0"/>
              <a:t>L’ accorciamento del sarcomero è resa possibile dal fatto che le teste della miosina possono legarsi a specifici siti sull’actina.</a:t>
            </a:r>
          </a:p>
        </p:txBody>
      </p:sp>
    </p:spTree>
    <p:extLst>
      <p:ext uri="{BB962C8B-B14F-4D97-AF65-F5344CB8AC3E}">
        <p14:creationId xmlns:p14="http://schemas.microsoft.com/office/powerpoint/2010/main" val="230263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sultati immagini per placca neuromuscol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027" y="271051"/>
            <a:ext cx="7996292" cy="599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40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alunno3\Desktop\sinaps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481" y="-983572"/>
            <a:ext cx="5072566" cy="733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375644" y="3479876"/>
            <a:ext cx="3100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Fibrocellula muscolare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93986" y="430924"/>
            <a:ext cx="4014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FF0000"/>
                </a:solidFill>
              </a:rPr>
              <a:t>Sinapsi muscolare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/>
              <p:cNvSpPr txBox="1"/>
              <p:nvPr/>
            </p:nvSpPr>
            <p:spPr>
              <a:xfrm>
                <a:off x="971198" y="1481958"/>
                <a:ext cx="4351283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/>
                  <a:t>Il neurone motorio rilascia </a:t>
                </a:r>
                <a:r>
                  <a:rPr lang="it-IT" b="1" dirty="0" err="1"/>
                  <a:t>acitilcolina</a:t>
                </a:r>
                <a:r>
                  <a:rPr lang="it-IT" b="1" dirty="0"/>
                  <a:t> </a:t>
                </a:r>
                <a:r>
                  <a:rPr lang="it-IT" dirty="0"/>
                  <a:t>che, legandosi alla membrana della fibra muscolare, causa la liberazione degli ioni calcio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/>
                          </a:rPr>
                          <m:t>𝐶𝑎</m:t>
                        </m:r>
                      </m:e>
                      <m:sup>
                        <m:r>
                          <a:rPr lang="it-IT" i="1" smtClean="0">
                            <a:latin typeface="Cambria Math"/>
                          </a:rPr>
                          <m:t>2</m:t>
                        </m:r>
                        <m:r>
                          <a:rPr lang="it-IT" b="0" i="1" smtClean="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it-IT" b="0" i="0" smtClean="0">
                        <a:latin typeface="Cambria Math"/>
                      </a:rPr>
                      <m:t>)</m:t>
                    </m:r>
                  </m:oMath>
                </a14:m>
                <a:r>
                  <a:rPr lang="it-IT" b="1" dirty="0"/>
                  <a:t> </a:t>
                </a:r>
                <a:r>
                  <a:rPr lang="it-IT" dirty="0"/>
                  <a:t>del reticolo sarcoplasmatico e la conseguente contrazione tramite l’accorciamento dei sarcomeri. </a:t>
                </a:r>
                <a:endParaRPr lang="it-IT" b="1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11" name="CasellaDiTes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98" y="1481958"/>
                <a:ext cx="4351283" cy="2031325"/>
              </a:xfrm>
              <a:prstGeom prst="rect">
                <a:avLst/>
              </a:prstGeom>
              <a:blipFill rotWithShape="1">
                <a:blip r:embed="rId3"/>
                <a:stretch>
                  <a:fillRect l="-1120" t="-150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49631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29" y="378630"/>
            <a:ext cx="2956816" cy="586486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72655" y="193964"/>
            <a:ext cx="96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Miosina</a:t>
            </a:r>
          </a:p>
        </p:txBody>
      </p:sp>
      <p:cxnSp>
        <p:nvCxnSpPr>
          <p:cNvPr id="8" name="Connettore 2 7"/>
          <p:cNvCxnSpPr/>
          <p:nvPr/>
        </p:nvCxnSpPr>
        <p:spPr>
          <a:xfrm>
            <a:off x="1361773" y="461696"/>
            <a:ext cx="411018" cy="20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1689663" y="914400"/>
            <a:ext cx="591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ATP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158836" y="277030"/>
            <a:ext cx="1159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Linea Z</a:t>
            </a:r>
          </a:p>
        </p:txBody>
      </p:sp>
      <p:cxnSp>
        <p:nvCxnSpPr>
          <p:cNvPr id="13" name="Connettore 2 12"/>
          <p:cNvCxnSpPr/>
          <p:nvPr/>
        </p:nvCxnSpPr>
        <p:spPr>
          <a:xfrm flipH="1">
            <a:off x="3288145" y="563296"/>
            <a:ext cx="312905" cy="2471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574669" y="914400"/>
            <a:ext cx="789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Actina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580432" y="974482"/>
            <a:ext cx="204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Testa della miosina</a:t>
            </a:r>
          </a:p>
        </p:txBody>
      </p:sp>
      <p:cxnSp>
        <p:nvCxnSpPr>
          <p:cNvPr id="18" name="Connettore 2 17"/>
          <p:cNvCxnSpPr/>
          <p:nvPr/>
        </p:nvCxnSpPr>
        <p:spPr>
          <a:xfrm flipH="1">
            <a:off x="3288146" y="1262820"/>
            <a:ext cx="312904" cy="1619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/>
          <p:cNvSpPr txBox="1"/>
          <p:nvPr/>
        </p:nvSpPr>
        <p:spPr>
          <a:xfrm>
            <a:off x="1057564" y="1561047"/>
            <a:ext cx="251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La testa della miosina lega un’ ATP e si stacca dall’actina.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057563" y="2911366"/>
            <a:ext cx="2387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La scissione dell’ ATP «carica»  la testa della miosina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20013" y="4382814"/>
            <a:ext cx="3172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La testa della miosina, in presenza di calcio, si lega al sito di legame sull’actina.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881021" y="6022429"/>
            <a:ext cx="339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Il distacco di ADP e P fa muovere la testa della miosina e ciò fa scorrere il filamento di actina verso l’interno 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567282" y="2322786"/>
            <a:ext cx="1019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ADP + P</a:t>
            </a:r>
          </a:p>
        </p:txBody>
      </p:sp>
      <p:cxnSp>
        <p:nvCxnSpPr>
          <p:cNvPr id="19" name="Connettore 2 18"/>
          <p:cNvCxnSpPr>
            <a:endCxn id="14" idx="3"/>
          </p:cNvCxnSpPr>
          <p:nvPr/>
        </p:nvCxnSpPr>
        <p:spPr>
          <a:xfrm>
            <a:off x="2406494" y="2507452"/>
            <a:ext cx="18062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1774728" y="3704162"/>
            <a:ext cx="604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ADP</a:t>
            </a:r>
          </a:p>
        </p:txBody>
      </p:sp>
      <p:cxnSp>
        <p:nvCxnSpPr>
          <p:cNvPr id="22" name="Connettore 2 21"/>
          <p:cNvCxnSpPr>
            <a:stCxn id="20" idx="3"/>
          </p:cNvCxnSpPr>
          <p:nvPr/>
        </p:nvCxnSpPr>
        <p:spPr>
          <a:xfrm>
            <a:off x="2379673" y="3888828"/>
            <a:ext cx="200759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sellaDiTesto 22"/>
              <p:cNvSpPr txBox="1"/>
              <p:nvPr/>
            </p:nvSpPr>
            <p:spPr>
              <a:xfrm>
                <a:off x="2587121" y="3837747"/>
                <a:ext cx="571715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b="1" i="1" smtClean="0">
                              <a:latin typeface="Cambria Math"/>
                            </a:rPr>
                            <m:t>𝑪𝒂</m:t>
                          </m:r>
                        </m:e>
                        <m:sup>
                          <m:r>
                            <a:rPr lang="it-IT" b="1" i="1" smtClean="0">
                              <a:latin typeface="Cambria Math"/>
                            </a:rPr>
                            <m:t>𝟐</m:t>
                          </m:r>
                          <m:r>
                            <a:rPr lang="it-IT" b="1" i="1" smtClean="0">
                              <a:latin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it-IT" b="1" dirty="0"/>
              </a:p>
            </p:txBody>
          </p:sp>
        </mc:Choice>
        <mc:Fallback xmlns="">
          <p:sp>
            <p:nvSpPr>
              <p:cNvPr id="23" name="CasellaDiTes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7121" y="3837747"/>
                <a:ext cx="571715" cy="375552"/>
              </a:xfrm>
              <a:prstGeom prst="rect">
                <a:avLst/>
              </a:prstGeom>
              <a:blipFill rotWithShape="1">
                <a:blip r:embed="rId3"/>
                <a:stretch>
                  <a:fillRect r="-1489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asellaDiTesto 23"/>
          <p:cNvSpPr txBox="1"/>
          <p:nvPr/>
        </p:nvSpPr>
        <p:spPr>
          <a:xfrm>
            <a:off x="1246016" y="5286703"/>
            <a:ext cx="887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ADP+P</a:t>
            </a:r>
          </a:p>
        </p:txBody>
      </p:sp>
      <p:cxnSp>
        <p:nvCxnSpPr>
          <p:cNvPr id="26" name="Connettore 2 25"/>
          <p:cNvCxnSpPr/>
          <p:nvPr/>
        </p:nvCxnSpPr>
        <p:spPr>
          <a:xfrm flipV="1">
            <a:off x="3296922" y="4913532"/>
            <a:ext cx="548378" cy="1313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845300" y="4705979"/>
            <a:ext cx="1641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Nuova posizione della linea Z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613991" y="461696"/>
            <a:ext cx="596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/>
              <p:cNvSpPr txBox="1"/>
              <p:nvPr/>
            </p:nvSpPr>
            <p:spPr>
              <a:xfrm>
                <a:off x="6166883" y="868550"/>
                <a:ext cx="4859079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/>
                  <a:t>Quando gli ioni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/>
                          </a:rPr>
                          <m:t>𝐶𝑎</m:t>
                        </m:r>
                      </m:e>
                      <m:sup>
                        <m:r>
                          <a:rPr lang="it-IT" b="0" i="1" smtClean="0">
                            <a:latin typeface="Cambria Math"/>
                          </a:rPr>
                          <m:t>2+</m:t>
                        </m:r>
                      </m:sup>
                    </m:sSup>
                  </m:oMath>
                </a14:m>
                <a:r>
                  <a:rPr lang="it-IT" dirty="0"/>
                  <a:t> si legano alla </a:t>
                </a:r>
                <a:r>
                  <a:rPr lang="it-IT" dirty="0" err="1"/>
                  <a:t>troponina</a:t>
                </a:r>
                <a:r>
                  <a:rPr lang="it-IT" dirty="0"/>
                  <a:t>, i siti dell’actina in grado di legare la miosina vengono esposti.  </a:t>
                </a:r>
              </a:p>
              <a:p>
                <a:endParaRPr lang="it-IT" dirty="0"/>
              </a:p>
              <a:p>
                <a:endParaRPr lang="it-IT" dirty="0"/>
              </a:p>
              <a:p>
                <a:endParaRPr lang="it-IT" dirty="0"/>
              </a:p>
              <a:p>
                <a:endParaRPr lang="it-IT" dirty="0"/>
              </a:p>
              <a:p>
                <a:endParaRPr lang="it-IT" dirty="0"/>
              </a:p>
              <a:p>
                <a:endParaRPr lang="it-IT" dirty="0"/>
              </a:p>
              <a:p>
                <a:endParaRPr lang="it-IT" dirty="0"/>
              </a:p>
              <a:p>
                <a:endParaRPr lang="it-IT" dirty="0"/>
              </a:p>
              <a:p>
                <a:r>
                  <a:rPr lang="it-IT" dirty="0"/>
                  <a:t>La miosina pertanto si lega all’actina.</a:t>
                </a:r>
              </a:p>
            </p:txBody>
          </p:sp>
        </mc:Choice>
        <mc:Fallback xmlns="">
          <p:sp>
            <p:nvSpPr>
              <p:cNvPr id="21" name="CasellaDiTes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883" y="868550"/>
                <a:ext cx="4859079" cy="3416320"/>
              </a:xfrm>
              <a:prstGeom prst="rect">
                <a:avLst/>
              </a:prstGeom>
              <a:blipFill rotWithShape="1">
                <a:blip r:embed="rId4"/>
                <a:stretch>
                  <a:fillRect l="-1129" t="-891" r="-1631" b="-178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asellaDiTesto 24"/>
          <p:cNvSpPr txBox="1"/>
          <p:nvPr/>
        </p:nvSpPr>
        <p:spPr>
          <a:xfrm>
            <a:off x="5640572" y="2971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675" y="1791879"/>
            <a:ext cx="2573495" cy="186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1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5" grpId="0"/>
      <p:bldP spid="16" grpId="0"/>
      <p:bldP spid="3" grpId="0"/>
      <p:bldP spid="4" grpId="0"/>
      <p:bldP spid="7" grpId="0"/>
      <p:bldP spid="12" grpId="0"/>
      <p:bldP spid="14" grpId="0"/>
      <p:bldP spid="20" grpId="0"/>
      <p:bldP spid="23" grpId="0"/>
      <p:bldP spid="24" grpId="0"/>
      <p:bldP spid="27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041" y="973783"/>
            <a:ext cx="6305063" cy="4065222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1555664" y="5552565"/>
            <a:ext cx="90090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Finché i siti di legame e l’ATP sono disponibili, i cicli di interazione tra actina e miosina  continuano , e i filamenti scorrono l’uno sull’altro. </a:t>
            </a:r>
          </a:p>
        </p:txBody>
      </p:sp>
    </p:spTree>
    <p:extLst>
      <p:ext uri="{BB962C8B-B14F-4D97-AF65-F5344CB8AC3E}">
        <p14:creationId xmlns:p14="http://schemas.microsoft.com/office/powerpoint/2010/main" val="79692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97442" y="489098"/>
            <a:ext cx="10345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      </a:t>
            </a:r>
            <a:r>
              <a:rPr lang="it-IT" sz="2800" b="1" i="1" dirty="0">
                <a:solidFill>
                  <a:srgbClr val="FF0000"/>
                </a:solidFill>
              </a:rPr>
              <a:t>I benefici dello sport </a:t>
            </a:r>
            <a:endParaRPr lang="it-IT" dirty="0"/>
          </a:p>
        </p:txBody>
      </p:sp>
      <p:cxnSp>
        <p:nvCxnSpPr>
          <p:cNvPr id="4" name="Connettore 2 3"/>
          <p:cNvCxnSpPr/>
          <p:nvPr/>
        </p:nvCxnSpPr>
        <p:spPr>
          <a:xfrm flipH="1">
            <a:off x="2341821" y="1032471"/>
            <a:ext cx="2668772" cy="6166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2 5"/>
          <p:cNvCxnSpPr/>
          <p:nvPr/>
        </p:nvCxnSpPr>
        <p:spPr>
          <a:xfrm flipH="1">
            <a:off x="4051005" y="1012318"/>
            <a:ext cx="1799560" cy="30154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>
            <a:off x="6602819" y="1180214"/>
            <a:ext cx="1658679" cy="26475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7644809" y="1012318"/>
            <a:ext cx="2190307" cy="656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954272" y="1649159"/>
            <a:ext cx="2775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dirty="0">
                <a:solidFill>
                  <a:srgbClr val="002060"/>
                </a:solidFill>
              </a:rPr>
              <a:t>MENTE</a:t>
            </a:r>
            <a:r>
              <a:rPr lang="it-IT" dirty="0"/>
              <a:t> 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347927" y="4392349"/>
            <a:ext cx="3086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dirty="0">
                <a:solidFill>
                  <a:srgbClr val="002060"/>
                </a:solidFill>
              </a:rPr>
              <a:t>SCHELETRO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8527312" y="3827721"/>
            <a:ext cx="313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dirty="0">
                <a:solidFill>
                  <a:srgbClr val="002060"/>
                </a:solidFill>
              </a:rPr>
              <a:t>CUORE</a:t>
            </a:r>
            <a:r>
              <a:rPr lang="it-IT" dirty="0"/>
              <a:t> 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9973340" y="1509823"/>
            <a:ext cx="2052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>
                <a:solidFill>
                  <a:srgbClr val="002060"/>
                </a:solidFill>
              </a:rPr>
              <a:t>MALATTIE</a:t>
            </a:r>
            <a:r>
              <a:rPr lang="it-IT" dirty="0"/>
              <a:t>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2" y="2076467"/>
            <a:ext cx="2944333" cy="17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673" y="4792459"/>
            <a:ext cx="1941984" cy="1933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158" y="4477409"/>
            <a:ext cx="2677633" cy="20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589" y="1996208"/>
            <a:ext cx="2703327" cy="1522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68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201479" y="574158"/>
            <a:ext cx="4433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FF0000"/>
                </a:solidFill>
              </a:rPr>
              <a:t>I benefici sulla mente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479" y="1757472"/>
            <a:ext cx="6330802" cy="316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7857459" y="1493513"/>
            <a:ext cx="38277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Le </a:t>
            </a:r>
            <a:r>
              <a:rPr lang="it-IT" dirty="0">
                <a:solidFill>
                  <a:srgbClr val="FF0000"/>
                </a:solidFill>
              </a:rPr>
              <a:t>endorfine </a:t>
            </a:r>
            <a:r>
              <a:rPr lang="it-IT" dirty="0"/>
              <a:t>sono neurotrasmettitori  rilasciati dal lobo anteriore dell’ipofisi per combattere il dolore, il loro rilascio determina  sensazioni di piacere. 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pPr algn="just"/>
            <a:r>
              <a:rPr lang="it-IT" dirty="0"/>
              <a:t>Le endorfine nel cervello, che hanno effetti simili a quelli prodotti dagli oppiacei, vengono infatti chiamate oppioidi endogeni.</a:t>
            </a:r>
          </a:p>
          <a:p>
            <a:pPr algn="just"/>
            <a:endParaRPr lang="it-IT" dirty="0"/>
          </a:p>
          <a:p>
            <a:pPr algn="just"/>
            <a:r>
              <a:rPr lang="it-IT" b="1" dirty="0">
                <a:solidFill>
                  <a:srgbClr val="FF0000"/>
                </a:solidFill>
              </a:rPr>
              <a:t>Durante l’esercizio fisico la produzione di endorfine aumenta del 500%.  </a:t>
            </a:r>
          </a:p>
          <a:p>
            <a:pPr algn="just"/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6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56931" y="549483"/>
            <a:ext cx="54651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FF0000"/>
                </a:solidFill>
              </a:rPr>
              <a:t>I benefici dello scheletro </a:t>
            </a:r>
          </a:p>
          <a:p>
            <a:endParaRPr lang="it-IT" sz="2800" b="1" i="1" dirty="0">
              <a:solidFill>
                <a:srgbClr val="FF00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956931" y="227566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«La pratica di alcuni sport può intervenire proprio sul discorso della postura, aiutando a prevenire le forme più lievi di scoliosi», sottolinea il dottor Lucio Genesio, </a:t>
            </a:r>
            <a:r>
              <a:rPr lang="it-IT" i="1" dirty="0"/>
              <a:t>medico dello sport, della Riabilitazione Ortopedica e Sportiva di </a:t>
            </a:r>
            <a:r>
              <a:rPr lang="it-IT" i="1" dirty="0" err="1"/>
              <a:t>Humanitas</a:t>
            </a:r>
            <a:r>
              <a:rPr lang="it-IT" i="1" dirty="0"/>
              <a:t> </a:t>
            </a:r>
            <a:r>
              <a:rPr lang="it-IT" i="1" dirty="0" err="1"/>
              <a:t>Gavazzeni</a:t>
            </a:r>
            <a:r>
              <a:rPr lang="it-IT" dirty="0"/>
              <a:t>.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AutoShape 2" descr="Risultati immagini per sport e scolio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363" y="1238472"/>
            <a:ext cx="4154782" cy="436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56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35665" y="1871331"/>
            <a:ext cx="52312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L'</a:t>
            </a:r>
            <a:r>
              <a:rPr lang="it-IT" dirty="0">
                <a:solidFill>
                  <a:srgbClr val="FF0000"/>
                </a:solidFill>
              </a:rPr>
              <a:t>osteoporosi </a:t>
            </a:r>
            <a:r>
              <a:rPr lang="it-IT" dirty="0"/>
              <a:t>è una malattia sistemica dell'apparato scheletrico, caratterizzata da una bassa densità minerale e dal deterioramento della micro-architettura del tessuto osseo, con conseguente aumento della fragilità ossea legato prevalentemente all’invecchiamento. 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>
              <a:solidFill>
                <a:srgbClr val="00B05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35665" y="499730"/>
            <a:ext cx="6794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FF0000"/>
                </a:solidFill>
              </a:rPr>
              <a:t>L’osteoporosi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4" y="2486866"/>
            <a:ext cx="485775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3520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29339" y="612486"/>
            <a:ext cx="10334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</a:rPr>
              <a:t>Gli effetti dello sport sull’ osteoporosi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795485" y="1398604"/>
            <a:ext cx="105900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« Numerosi studi hanno dimostrato che chi svolge una corretta e costante attività fisica aumenta i valori della densità minerale ossea in modo maggiore rispetto alle persone sedentarie.» spiega il dottore </a:t>
            </a:r>
            <a:r>
              <a:rPr lang="it-IT" dirty="0" err="1"/>
              <a:t>Galimberti</a:t>
            </a:r>
            <a:r>
              <a:rPr lang="it-IT" dirty="0"/>
              <a:t>, responsabile della Sezione di Riabilitazione Ortopedica in </a:t>
            </a:r>
            <a:r>
              <a:rPr lang="it-IT" dirty="0" err="1"/>
              <a:t>Humanitas</a:t>
            </a:r>
            <a:r>
              <a:rPr lang="it-IT" dirty="0"/>
              <a:t>. </a:t>
            </a:r>
            <a:br>
              <a:rPr lang="it-IT" dirty="0"/>
            </a:br>
            <a:endParaRPr lang="it-IT" dirty="0"/>
          </a:p>
          <a:p>
            <a:r>
              <a:rPr lang="it-IT" dirty="0"/>
              <a:t>« Ciò è dovuto al fatto che le contrazioni muscolari e le sollecitazioni dei tendini sulle ossa stimolano il rimodellamento osseo in senso positivo» , aggiunge.</a:t>
            </a:r>
          </a:p>
          <a:p>
            <a:endParaRPr lang="it-IT" dirty="0"/>
          </a:p>
          <a:p>
            <a:r>
              <a:rPr lang="it-IT" dirty="0"/>
              <a:t>Praticare Yoga o stretching , ad esempio, non produce effetti positivi sulla densità minerale ossea.</a:t>
            </a:r>
          </a:p>
          <a:p>
            <a:r>
              <a:rPr lang="it-IT" dirty="0"/>
              <a:t>Camminare, fare le scale, fare ginnastica a corpo libero, ballare sono esempi di attività motorie  ideali per chi soffre di osteoporosi.</a:t>
            </a:r>
          </a:p>
        </p:txBody>
      </p:sp>
      <p:pic>
        <p:nvPicPr>
          <p:cNvPr id="3074" name="Picture 2" descr="Immagine correl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682" y="4090254"/>
            <a:ext cx="3831634" cy="255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7016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97442" y="723014"/>
            <a:ext cx="8782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FF0000"/>
                </a:solidFill>
              </a:rPr>
              <a:t>Il ciclo cardiaco 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50" y="1912643"/>
            <a:ext cx="4453487" cy="3458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287385" y="2345591"/>
            <a:ext cx="49335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Atri </a:t>
            </a:r>
            <a:r>
              <a:rPr lang="it-IT" dirty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  <a:r>
              <a:rPr lang="it-IT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ventricoli</a:t>
            </a:r>
            <a:r>
              <a:rPr lang="it-IT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alternano fasi di rilassamento e di contrazione. Gli atri ricevono il sangue che proviene dalle grandi vene e lo spingono nei ventricoli; questi a loro volta si contraggono e pompano il sangue nelle arterie principali.                     L’intera sequenza  costituisce  il </a:t>
            </a:r>
            <a:r>
              <a:rPr lang="it-IT" dirty="0">
                <a:solidFill>
                  <a:srgbClr val="FF0000"/>
                </a:solidFill>
              </a:rPr>
              <a:t>ciclo cardiaco </a:t>
            </a:r>
            <a:r>
              <a:rPr lang="it-IT" dirty="0">
                <a:solidFill>
                  <a:schemeClr val="tx1">
                    <a:lumMod val="95000"/>
                    <a:lumOff val="5000"/>
                  </a:schemeClr>
                </a:solidFill>
              </a:rPr>
              <a:t>che comprende fasi di </a:t>
            </a:r>
            <a:r>
              <a:rPr lang="it-IT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sistole </a:t>
            </a:r>
            <a:r>
              <a:rPr lang="it-IT" dirty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  <a:r>
              <a:rPr lang="it-IT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fasi di </a:t>
            </a:r>
            <a:r>
              <a:rPr lang="it-IT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diastole.</a:t>
            </a:r>
          </a:p>
        </p:txBody>
      </p:sp>
    </p:spTree>
    <p:extLst>
      <p:ext uri="{BB962C8B-B14F-4D97-AF65-F5344CB8AC3E}">
        <p14:creationId xmlns:p14="http://schemas.microsoft.com/office/powerpoint/2010/main" val="39139790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382230" y="2033626"/>
            <a:ext cx="90110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Riduzione della frequenza cardiaca.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Aumento delle dimensioni del cuore e  delle pareti per meglio pompare il sangue.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Miglioramento delle capacità del ventricolo sinistro.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Miglioramento della circolazione a livello delle coronarie e dello stato di salute delle loro pareti.</a:t>
            </a:r>
          </a:p>
          <a:p>
            <a:r>
              <a:rPr lang="it-IT" dirty="0"/>
              <a:t> </a:t>
            </a:r>
          </a:p>
          <a:p>
            <a:r>
              <a:rPr lang="it-IT" dirty="0"/>
              <a:t>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97442" y="723014"/>
            <a:ext cx="8782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FF0000"/>
                </a:solidFill>
              </a:rPr>
              <a:t>I benefici per il cuore e per la circolazione </a:t>
            </a:r>
          </a:p>
        </p:txBody>
      </p:sp>
    </p:spTree>
    <p:extLst>
      <p:ext uri="{BB962C8B-B14F-4D97-AF65-F5344CB8AC3E}">
        <p14:creationId xmlns:p14="http://schemas.microsoft.com/office/powerpoint/2010/main" val="12714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39972" y="907971"/>
            <a:ext cx="105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</a:rPr>
              <a:t>Malattie: il cancro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30" y="2041451"/>
            <a:ext cx="4638057" cy="287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6166884" y="2332788"/>
            <a:ext cx="52524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Nei tessuti normali, le cellule si riproducono dividendosi per far crescere l’organismo o rimpiazzare  le cellule morte o danneggiate.</a:t>
            </a:r>
          </a:p>
          <a:p>
            <a:endParaRPr lang="it-IT" dirty="0"/>
          </a:p>
          <a:p>
            <a:r>
              <a:rPr lang="it-IT" dirty="0"/>
              <a:t>Nei tumori , questo delicato equilibrio è compromesso. La cellula continua a riprodursi senza freni e vengono meno anche i processi di apoptosi.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92102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12381" y="446568"/>
            <a:ext cx="10813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</a:rPr>
              <a:t>I benefici dell’attività fisica nella battaglia contro il cancro </a:t>
            </a:r>
          </a:p>
          <a:p>
            <a:pPr algn="ctr"/>
            <a:endParaRPr lang="it-IT" sz="2800" b="1" i="1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27321" y="1400675"/>
            <a:ext cx="107920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« L’ attività fisica praticata  a partire dalla fase in cui ci si sottopone alla chemioterapia riduce il rischio di recidiva e di mortalità, con un’efficacia paragonabile a quella legata all’azione dei farmaci» afferma Michelino De Laurentiis.</a:t>
            </a:r>
          </a:p>
          <a:p>
            <a:endParaRPr lang="it-IT" dirty="0"/>
          </a:p>
          <a:p>
            <a:r>
              <a:rPr lang="it-IT" dirty="0"/>
              <a:t>« Abbiamo  notato che i pazienti traggono i maggiori benefici se si allenano  due o tre volte a settimana per almeno un’ora : sia durante il periodo delle terapie , sia nei successivi sei mesi.» afferma </a:t>
            </a:r>
            <a:r>
              <a:rPr lang="it-IT" dirty="0" err="1"/>
              <a:t>Thierry</a:t>
            </a:r>
            <a:r>
              <a:rPr lang="it-IT" dirty="0"/>
              <a:t> </a:t>
            </a:r>
            <a:r>
              <a:rPr lang="it-IT" dirty="0" err="1"/>
              <a:t>Bouillet</a:t>
            </a:r>
            <a:r>
              <a:rPr lang="it-IT" dirty="0"/>
              <a:t>, oncologo francese.</a:t>
            </a:r>
          </a:p>
          <a:p>
            <a:endParaRPr lang="it-IT" dirty="0"/>
          </a:p>
          <a:p>
            <a:r>
              <a:rPr lang="it-IT" dirty="0"/>
              <a:t>Le donne sono state sottoposte ad attività quali la danza, il giardinaggio, il nuoto ed altre. I benefici rilevati sono: meno dolori e stanchezza , ridotta sensazione di affaticamento nel respirare.  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 </a:t>
            </a:r>
          </a:p>
        </p:txBody>
      </p:sp>
      <p:pic>
        <p:nvPicPr>
          <p:cNvPr id="4098" name="Picture 2" descr="Risultati immagini per benefici attività fisica n ei tumo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073" y="4185348"/>
            <a:ext cx="4147181" cy="208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isultati immagini per benefici attività fisica n ei tumo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435" y="4010378"/>
            <a:ext cx="3650881" cy="243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9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12864" y="846400"/>
            <a:ext cx="11142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</a:rPr>
              <a:t>Il doping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839970" y="2562446"/>
            <a:ext cx="48271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Vengono indicate con il nome generico di doping  tutta una serie di sostanze che servono per potenziare la prestazione sportiva, per annullare la sensazione di dolore o fatica, per accrescere la massa muscolare.</a:t>
            </a:r>
          </a:p>
        </p:txBody>
      </p:sp>
      <p:pic>
        <p:nvPicPr>
          <p:cNvPr id="5122" name="Picture 2" descr="Risultati immagini per dop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314" y="1818167"/>
            <a:ext cx="4848225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3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25032" y="852829"/>
            <a:ext cx="1061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</a:rPr>
              <a:t>Le principali sostanze dopanti: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520454" y="1917773"/>
            <a:ext cx="11334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FARMACI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</p:txBody>
      </p:sp>
      <p:cxnSp>
        <p:nvCxnSpPr>
          <p:cNvPr id="5" name="Connettore 2 4"/>
          <p:cNvCxnSpPr/>
          <p:nvPr/>
        </p:nvCxnSpPr>
        <p:spPr>
          <a:xfrm flipH="1">
            <a:off x="2902688" y="1384457"/>
            <a:ext cx="2881424" cy="5333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/>
          <p:nvPr/>
        </p:nvCxnSpPr>
        <p:spPr>
          <a:xfrm>
            <a:off x="6379535" y="1384457"/>
            <a:ext cx="2700670" cy="5333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9292856" y="2075005"/>
            <a:ext cx="2690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ORMONI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32" y="2444336"/>
            <a:ext cx="2970913" cy="183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586" y="2526456"/>
            <a:ext cx="3779874" cy="174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925032" y="4635794"/>
            <a:ext cx="4359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BETA-2AGONISTI</a:t>
            </a:r>
          </a:p>
          <a:p>
            <a:r>
              <a:rPr lang="it-IT" dirty="0"/>
              <a:t>BETA BLOCCANTI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7506586" y="4518836"/>
            <a:ext cx="37107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ANABOLIZZANTI</a:t>
            </a:r>
          </a:p>
          <a:p>
            <a:r>
              <a:rPr lang="it-IT" dirty="0"/>
              <a:t>GONADOTROPINA CORIONICA </a:t>
            </a:r>
          </a:p>
          <a:p>
            <a:r>
              <a:rPr lang="it-IT" dirty="0"/>
              <a:t>CORTICOTROPINA </a:t>
            </a:r>
          </a:p>
          <a:p>
            <a:r>
              <a:rPr lang="it-IT" dirty="0"/>
              <a:t>SOMATOMEDINA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606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4" y="2057400"/>
            <a:ext cx="4948237" cy="264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409575" y="670441"/>
            <a:ext cx="11268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                                                            </a:t>
            </a:r>
            <a:r>
              <a:rPr lang="it-IT" sz="2800" b="1" i="1" dirty="0">
                <a:solidFill>
                  <a:srgbClr val="FF0000"/>
                </a:solidFill>
              </a:rPr>
              <a:t>GLI STEROIDI ANABOLIZZANTI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6800849" y="2221236"/>
            <a:ext cx="46005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Gli </a:t>
            </a:r>
            <a:r>
              <a:rPr lang="it-IT" b="1" dirty="0"/>
              <a:t>steroidi anabolizzanti, </a:t>
            </a:r>
            <a:r>
              <a:rPr lang="it-IT" dirty="0"/>
              <a:t>per esempio il testosterone, favoriscono lo sviluppo muscolare e la crescita del tessuto osseo.</a:t>
            </a:r>
          </a:p>
          <a:p>
            <a:r>
              <a:rPr lang="it-IT" dirty="0"/>
              <a:t> </a:t>
            </a:r>
          </a:p>
          <a:p>
            <a:r>
              <a:rPr lang="it-IT" dirty="0"/>
              <a:t>Possono risultare cancerogeni o provocare trombosi, ictus, emorragia cerebrale, cirrosi epatica.  </a:t>
            </a:r>
          </a:p>
        </p:txBody>
      </p:sp>
    </p:spTree>
    <p:extLst>
      <p:ext uri="{BB962C8B-B14F-4D97-AF65-F5344CB8AC3E}">
        <p14:creationId xmlns:p14="http://schemas.microsoft.com/office/powerpoint/2010/main" val="360037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71525" y="690235"/>
            <a:ext cx="1042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FF0000"/>
                </a:solidFill>
              </a:rPr>
              <a:t>                                         GLI EFFETTI DEL DOPING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71525" y="1371600"/>
            <a:ext cx="106108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Gli effetti più gravi sono riscontrati negli adolescenti: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Blocco dell’altezza definitiva a causa di una mutazione precoce del processo di sviluppo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Aumento del rischio di malattie cardiovascolari e di tumori epatici, nonché all’apparato riproduttivo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Aumentano i livelli di stress</a:t>
            </a:r>
          </a:p>
          <a:p>
            <a:r>
              <a:rPr lang="it-IT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Repentini sbalzi di umore e scatti di nervosismo </a:t>
            </a:r>
          </a:p>
        </p:txBody>
      </p:sp>
      <p:sp>
        <p:nvSpPr>
          <p:cNvPr id="6" name="Rettangolo 5"/>
          <p:cNvSpPr/>
          <p:nvPr/>
        </p:nvSpPr>
        <p:spPr>
          <a:xfrm>
            <a:off x="2314575" y="4796909"/>
            <a:ext cx="611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i="1" dirty="0">
                <a:solidFill>
                  <a:srgbClr val="FF0000"/>
                </a:solidFill>
              </a:rPr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9310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31272" y="1471910"/>
            <a:ext cx="1039090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 si può drogare di cose buone…</a:t>
            </a:r>
          </a:p>
          <a:p>
            <a:pPr algn="ctr"/>
            <a:r>
              <a:rPr lang="it-IT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una di queste è certamente </a:t>
            </a:r>
          </a:p>
          <a:p>
            <a:pPr algn="ctr"/>
            <a:r>
              <a:rPr lang="it-IT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sport   </a:t>
            </a:r>
          </a:p>
          <a:p>
            <a:pPr algn="ctr"/>
            <a:r>
              <a:rPr lang="it-IT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algn="r"/>
            <a:r>
              <a:rPr lang="it-I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Realizzato da: </a:t>
            </a:r>
          </a:p>
          <a:p>
            <a:pPr algn="r"/>
            <a:r>
              <a:rPr lang="it-I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Martina Terranova</a:t>
            </a:r>
          </a:p>
          <a:p>
            <a:pPr algn="r"/>
            <a:r>
              <a:rPr lang="it-IT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Marialaura</a:t>
            </a:r>
            <a:r>
              <a:rPr lang="it-I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Mauro</a:t>
            </a:r>
          </a:p>
          <a:p>
            <a:pPr algn="r"/>
            <a:r>
              <a:rPr lang="it-I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Fabio Gambina</a:t>
            </a:r>
          </a:p>
          <a:p>
            <a:pPr algn="r"/>
            <a:r>
              <a:rPr lang="it-I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Eduard Florio</a:t>
            </a:r>
          </a:p>
          <a:p>
            <a:pPr algn="r"/>
            <a:endParaRPr lang="it-IT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972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</TotalTime>
  <Words>1304</Words>
  <Application>Microsoft Office PowerPoint</Application>
  <PresentationFormat>Personalizzato</PresentationFormat>
  <Paragraphs>293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alunno5</dc:creator>
  <cp:lastModifiedBy>alunno3</cp:lastModifiedBy>
  <cp:revision>93</cp:revision>
  <dcterms:created xsi:type="dcterms:W3CDTF">2019-10-08T13:13:44Z</dcterms:created>
  <dcterms:modified xsi:type="dcterms:W3CDTF">2019-12-02T12:39:59Z</dcterms:modified>
</cp:coreProperties>
</file>