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Economica"/>
      <p:regular r:id="rId30"/>
      <p:bold r:id="rId31"/>
      <p:italic r:id="rId32"/>
      <p:boldItalic r:id="rId33"/>
    </p:embeddedFont>
    <p:embeddedFont>
      <p:font typeface="Arial Narrow"/>
      <p:regular r:id="rId34"/>
      <p:bold r:id="rId35"/>
      <p:italic r:id="rId36"/>
      <p:boldItalic r:id="rId37"/>
    </p:embeddedFont>
    <p:embeddedFont>
      <p:font typeface="Open Sans"/>
      <p:regular r:id="rId38"/>
      <p:bold r:id="rId39"/>
      <p:italic r:id="rId40"/>
      <p:boldItalic r:id="rId41"/>
    </p:embeddedFont>
    <p:embeddedFont>
      <p:font typeface="Alegreya"/>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italic.fntdata"/><Relationship Id="rId20" Type="http://schemas.openxmlformats.org/officeDocument/2006/relationships/slide" Target="slides/slide15.xml"/><Relationship Id="rId42" Type="http://schemas.openxmlformats.org/officeDocument/2006/relationships/font" Target="fonts/Alegreya-regular.fntdata"/><Relationship Id="rId41" Type="http://schemas.openxmlformats.org/officeDocument/2006/relationships/font" Target="fonts/OpenSans-boldItalic.fntdata"/><Relationship Id="rId22" Type="http://schemas.openxmlformats.org/officeDocument/2006/relationships/slide" Target="slides/slide17.xml"/><Relationship Id="rId44" Type="http://schemas.openxmlformats.org/officeDocument/2006/relationships/font" Target="fonts/Alegreya-italic.fntdata"/><Relationship Id="rId21" Type="http://schemas.openxmlformats.org/officeDocument/2006/relationships/slide" Target="slides/slide16.xml"/><Relationship Id="rId43" Type="http://schemas.openxmlformats.org/officeDocument/2006/relationships/font" Target="fonts/Alegreya-bold.fntdata"/><Relationship Id="rId24" Type="http://schemas.openxmlformats.org/officeDocument/2006/relationships/slide" Target="slides/slide19.xml"/><Relationship Id="rId23" Type="http://schemas.openxmlformats.org/officeDocument/2006/relationships/slide" Target="slides/slide18.xml"/><Relationship Id="rId45" Type="http://schemas.openxmlformats.org/officeDocument/2006/relationships/font" Target="fonts/Alegreya-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Economica-bold.fntdata"/><Relationship Id="rId30" Type="http://schemas.openxmlformats.org/officeDocument/2006/relationships/font" Target="fonts/Economica-regular.fntdata"/><Relationship Id="rId11" Type="http://schemas.openxmlformats.org/officeDocument/2006/relationships/slide" Target="slides/slide6.xml"/><Relationship Id="rId33" Type="http://schemas.openxmlformats.org/officeDocument/2006/relationships/font" Target="fonts/Economica-boldItalic.fntdata"/><Relationship Id="rId10" Type="http://schemas.openxmlformats.org/officeDocument/2006/relationships/slide" Target="slides/slide5.xml"/><Relationship Id="rId32" Type="http://schemas.openxmlformats.org/officeDocument/2006/relationships/font" Target="fonts/Economica-italic.fntdata"/><Relationship Id="rId13" Type="http://schemas.openxmlformats.org/officeDocument/2006/relationships/slide" Target="slides/slide8.xml"/><Relationship Id="rId35" Type="http://schemas.openxmlformats.org/officeDocument/2006/relationships/font" Target="fonts/ArialNarrow-bold.fntdata"/><Relationship Id="rId12" Type="http://schemas.openxmlformats.org/officeDocument/2006/relationships/slide" Target="slides/slide7.xml"/><Relationship Id="rId34" Type="http://schemas.openxmlformats.org/officeDocument/2006/relationships/font" Target="fonts/ArialNarrow-regular.fntdata"/><Relationship Id="rId15" Type="http://schemas.openxmlformats.org/officeDocument/2006/relationships/slide" Target="slides/slide10.xml"/><Relationship Id="rId37" Type="http://schemas.openxmlformats.org/officeDocument/2006/relationships/font" Target="fonts/ArialNarrow-boldItalic.fntdata"/><Relationship Id="rId14" Type="http://schemas.openxmlformats.org/officeDocument/2006/relationships/slide" Target="slides/slide9.xml"/><Relationship Id="rId36" Type="http://schemas.openxmlformats.org/officeDocument/2006/relationships/font" Target="fonts/ArialNarrow-italic.fntdata"/><Relationship Id="rId17" Type="http://schemas.openxmlformats.org/officeDocument/2006/relationships/slide" Target="slides/slide12.xml"/><Relationship Id="rId39" Type="http://schemas.openxmlformats.org/officeDocument/2006/relationships/font" Target="fonts/OpenSans-bold.fntdata"/><Relationship Id="rId16" Type="http://schemas.openxmlformats.org/officeDocument/2006/relationships/slide" Target="slides/slide11.xml"/><Relationship Id="rId38" Type="http://schemas.openxmlformats.org/officeDocument/2006/relationships/font" Target="fonts/OpenSans-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g6304e70cdb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6304e70cdb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g6304e70cdb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6304e70cdb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6304e70cdb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6304e70cdb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6304e70cdb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6304e70cdb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6304e70cdb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6304e70cdb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6304e70cdb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6304e70cdb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g63ccf6ca3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63ccf6ca3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g63ccf6ca31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63ccf6ca31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g63ccf6ca31_2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63ccf6ca31_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g757625d6d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757625d6d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63ccf6ca31_2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63ccf6ca31_2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g757625d6d6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757625d6d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g757625d6d6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757625d6d6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g63ccf6ca31_4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63ccf6ca31_4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70818d56c5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70818d56c5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6bbfbd452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6bbfbd452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g63ccf6ca31_2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63ccf6ca31_2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g70818d56c5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70818d56c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63ccf6ca31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63ccf6ca31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63ccf6ca31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63ccf6ca31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Google Shape;225;g63ccf6ca31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63ccf6ca31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Google Shape;235;g70818d56c5_3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70818d56c5_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g70818d56c5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70818d56c5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1" name="Google Shape;11;p2"/>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2" name="Google Shape;12;p2"/>
          <p:cNvSpPr txBox="1"/>
          <p:nvPr>
            <p:ph type="ctrTitle"/>
          </p:nvPr>
        </p:nvSpPr>
        <p:spPr>
          <a:xfrm>
            <a:off x="3044700" y="1444255"/>
            <a:ext cx="3054600" cy="15372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Google Shape;13;p2"/>
          <p:cNvSpPr txBox="1"/>
          <p:nvPr>
            <p:ph idx="1" type="subTitle"/>
          </p:nvPr>
        </p:nvSpPr>
        <p:spPr>
          <a:xfrm>
            <a:off x="3044700" y="3116580"/>
            <a:ext cx="3054600" cy="701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7" name="Google Shape;17;p3"/>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8" name="Google Shape;18;p3"/>
          <p:cNvSpPr txBox="1"/>
          <p:nvPr>
            <p:ph type="title"/>
          </p:nvPr>
        </p:nvSpPr>
        <p:spPr>
          <a:xfrm>
            <a:off x="773700" y="1806450"/>
            <a:ext cx="7596600" cy="1530600"/>
          </a:xfrm>
          <a:prstGeom prst="rect">
            <a:avLst/>
          </a:prstGeom>
        </p:spPr>
        <p:txBody>
          <a:bodyPr anchorCtr="0" anchor="ctr"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0"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4"/>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Google Shape;27;p5"/>
          <p:cNvSpPr txBox="1"/>
          <p:nvPr>
            <p:ph idx="1" type="body"/>
          </p:nvPr>
        </p:nvSpPr>
        <p:spPr>
          <a:xfrm>
            <a:off x="311700" y="1225225"/>
            <a:ext cx="3999900" cy="3354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2" type="body"/>
          </p:nvPr>
        </p:nvSpPr>
        <p:spPr>
          <a:xfrm>
            <a:off x="4832400" y="1225225"/>
            <a:ext cx="3999900" cy="3354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Google Shape;35;p7"/>
          <p:cNvSpPr txBox="1"/>
          <p:nvPr>
            <p:ph idx="1" type="body"/>
          </p:nvPr>
        </p:nvSpPr>
        <p:spPr>
          <a:xfrm>
            <a:off x="311700" y="1399400"/>
            <a:ext cx="2808000" cy="2784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7"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txBox="1"/>
          <p:nvPr>
            <p:ph type="title"/>
          </p:nvPr>
        </p:nvSpPr>
        <p:spPr>
          <a:xfrm>
            <a:off x="490250" y="450150"/>
            <a:ext cx="5878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Google Shape;44;p9"/>
          <p:cNvSpPr txBox="1"/>
          <p:nvPr>
            <p:ph type="title"/>
          </p:nvPr>
        </p:nvSpPr>
        <p:spPr>
          <a:xfrm>
            <a:off x="265500" y="929275"/>
            <a:ext cx="4045200" cy="1786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Google Shape;45;p9"/>
          <p:cNvSpPr txBox="1"/>
          <p:nvPr>
            <p:ph idx="1" type="subTitle"/>
          </p:nvPr>
        </p:nvSpPr>
        <p:spPr>
          <a:xfrm>
            <a:off x="265500" y="2769001"/>
            <a:ext cx="4045200" cy="1574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9500" y="42189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p:nvPr>
            <p:ph idx="1" type="body"/>
          </p:nvPr>
        </p:nvSpPr>
        <p:spPr>
          <a:xfrm>
            <a:off x="311700" y="316200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lux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Google Shape;7;p1"/>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it"/>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3.jpg"/><Relationship Id="rId4" Type="http://schemas.openxmlformats.org/officeDocument/2006/relationships/image" Target="../media/image26.jpg"/><Relationship Id="rId5" Type="http://schemas.openxmlformats.org/officeDocument/2006/relationships/image" Target="../media/image2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paginemediche.it/glossario/asma" TargetMode="External"/><Relationship Id="rId4" Type="http://schemas.openxmlformats.org/officeDocument/2006/relationships/hyperlink" Target="https://www.paginemediche.it/glossario/asma" TargetMode="External"/><Relationship Id="rId9" Type="http://schemas.openxmlformats.org/officeDocument/2006/relationships/image" Target="../media/image6.png"/><Relationship Id="rId5" Type="http://schemas.openxmlformats.org/officeDocument/2006/relationships/hyperlink" Target="https://www.paginemediche.it/medicina-e-prevenzione/disturbi-e-malattie/bronchite-come-si-presenta" TargetMode="External"/><Relationship Id="rId6" Type="http://schemas.openxmlformats.org/officeDocument/2006/relationships/hyperlink" Target="https://www.paginemediche.it/medicina-e-prevenzione/disturbi-e-malattie/bronchite-come-si-presenta" TargetMode="External"/><Relationship Id="rId7" Type="http://schemas.openxmlformats.org/officeDocument/2006/relationships/hyperlink" Target="https://www.paginemediche.it/medicina-e-prevenzione/disturbi-e-malattie/broncopneumopatia-cronica-ostruttiva-bpco" TargetMode="External"/><Relationship Id="rId8" Type="http://schemas.openxmlformats.org/officeDocument/2006/relationships/hyperlink" Target="https://www.paginemediche.it/medicina-e-prevenzione/disturbi-e-malattie/broncopneumopatia-cronica-ostruttiva-bpco"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hyperlink" Target="https://www.fondazioneveronesi.it/magazine/tools-della-salute/glossario/nicotina" TargetMode="Externa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youtube.com/watch?v=283PTHHbP0A" TargetMode="External"/><Relationship Id="rId4"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1" Type="http://schemas.openxmlformats.org/officeDocument/2006/relationships/hyperlink" Target="https://it.wikipedia.org/wiki/Carbonio" TargetMode="External"/><Relationship Id="rId10" Type="http://schemas.openxmlformats.org/officeDocument/2006/relationships/hyperlink" Target="https://it.wikipedia.org/wiki/Formula_chimica" TargetMode="External"/><Relationship Id="rId13" Type="http://schemas.openxmlformats.org/officeDocument/2006/relationships/hyperlink" Target="https://www.my-personaltrainer.it/tossicologia/" TargetMode="External"/><Relationship Id="rId12" Type="http://schemas.openxmlformats.org/officeDocument/2006/relationships/hyperlink" Target="https://it.wikipedia.org/wiki/Ossigeno" TargetMode="External"/><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it.wikipedia.org/wiki/Gas" TargetMode="External"/><Relationship Id="rId4" Type="http://schemas.openxmlformats.org/officeDocument/2006/relationships/hyperlink" Target="https://it.wikipedia.org/wiki/Veleno" TargetMode="External"/><Relationship Id="rId9" Type="http://schemas.openxmlformats.org/officeDocument/2006/relationships/hyperlink" Target="https://it.wikipedia.org/wiki/Triplo_legame" TargetMode="External"/><Relationship Id="rId15" Type="http://schemas.openxmlformats.org/officeDocument/2006/relationships/hyperlink" Target="https://www.my-personaltrainer.it/dieta/dieta-emicrania.html" TargetMode="External"/><Relationship Id="rId14" Type="http://schemas.openxmlformats.org/officeDocument/2006/relationships/hyperlink" Target="https://www.my-personaltrainer.it/fisiologia/emoglobina-mioglobina.html" TargetMode="External"/><Relationship Id="rId17" Type="http://schemas.openxmlformats.org/officeDocument/2006/relationships/image" Target="../media/image11.png"/><Relationship Id="rId16" Type="http://schemas.openxmlformats.org/officeDocument/2006/relationships/hyperlink" Target="https://www.my-personaltrainer.it/salute/nausea-gravidanza.html" TargetMode="External"/><Relationship Id="rId5" Type="http://schemas.openxmlformats.org/officeDocument/2006/relationships/hyperlink" Target="https://it.wikipedia.org/wiki/Molecola" TargetMode="External"/><Relationship Id="rId6" Type="http://schemas.openxmlformats.org/officeDocument/2006/relationships/hyperlink" Target="https://it.wikipedia.org/wiki/Atomo" TargetMode="External"/><Relationship Id="rId18" Type="http://schemas.openxmlformats.org/officeDocument/2006/relationships/image" Target="../media/image16.png"/><Relationship Id="rId7" Type="http://schemas.openxmlformats.org/officeDocument/2006/relationships/hyperlink" Target="https://it.wikipedia.org/wiki/Ossigeno" TargetMode="External"/><Relationship Id="rId8" Type="http://schemas.openxmlformats.org/officeDocument/2006/relationships/hyperlink" Target="https://it.wikipedia.org/wiki/Carbonio"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20.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 name="Shape 61"/>
        <p:cNvGrpSpPr/>
        <p:nvPr/>
      </p:nvGrpSpPr>
      <p:grpSpPr>
        <a:xfrm>
          <a:off x="0" y="0"/>
          <a:ext cx="0" cy="0"/>
          <a:chOff x="0" y="0"/>
          <a:chExt cx="0" cy="0"/>
        </a:xfrm>
      </p:grpSpPr>
      <p:sp>
        <p:nvSpPr>
          <p:cNvPr id="62" name="Google Shape;62;p13"/>
          <p:cNvSpPr txBox="1"/>
          <p:nvPr>
            <p:ph type="title"/>
          </p:nvPr>
        </p:nvSpPr>
        <p:spPr>
          <a:xfrm>
            <a:off x="773700" y="985825"/>
            <a:ext cx="7596600" cy="1530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it">
                <a:solidFill>
                  <a:srgbClr val="BF9000"/>
                </a:solidFill>
              </a:rPr>
              <a:t>Conoscere per tutelare:</a:t>
            </a:r>
            <a:r>
              <a:rPr lang="it"/>
              <a:t> l’apparato respiratorio e le sue malattie </a:t>
            </a:r>
            <a:endParaRPr/>
          </a:p>
        </p:txBody>
      </p:sp>
      <p:sp>
        <p:nvSpPr>
          <p:cNvPr id="63" name="Google Shape;63;p13"/>
          <p:cNvSpPr txBox="1"/>
          <p:nvPr>
            <p:ph idx="4294967295" type="subTitle"/>
          </p:nvPr>
        </p:nvSpPr>
        <p:spPr>
          <a:xfrm>
            <a:off x="635675" y="2678302"/>
            <a:ext cx="4242600" cy="1000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Economica"/>
              <a:buChar char="➢"/>
            </a:pPr>
            <a:r>
              <a:rPr lang="it">
                <a:latin typeface="Economica"/>
                <a:ea typeface="Economica"/>
                <a:cs typeface="Economica"/>
                <a:sym typeface="Economica"/>
              </a:rPr>
              <a:t>Anatomia e funzione dell’apparato;</a:t>
            </a:r>
            <a:endParaRPr>
              <a:latin typeface="Economica"/>
              <a:ea typeface="Economica"/>
              <a:cs typeface="Economica"/>
              <a:sym typeface="Economica"/>
            </a:endParaRPr>
          </a:p>
          <a:p>
            <a:pPr indent="-342900" lvl="0" marL="457200" rtl="0" algn="l">
              <a:spcBef>
                <a:spcPts val="0"/>
              </a:spcBef>
              <a:spcAft>
                <a:spcPts val="0"/>
              </a:spcAft>
              <a:buSzPts val="1800"/>
              <a:buFont typeface="Economica"/>
              <a:buChar char="➢"/>
            </a:pPr>
            <a:r>
              <a:rPr lang="it">
                <a:latin typeface="Economica"/>
                <a:ea typeface="Economica"/>
                <a:cs typeface="Economica"/>
                <a:sym typeface="Economica"/>
              </a:rPr>
              <a:t>Inquinamento atmosferico e i danni che causa;</a:t>
            </a:r>
            <a:endParaRPr>
              <a:latin typeface="Economica"/>
              <a:ea typeface="Economica"/>
              <a:cs typeface="Economica"/>
              <a:sym typeface="Economica"/>
            </a:endParaRPr>
          </a:p>
          <a:p>
            <a:pPr indent="-342900" lvl="0" marL="457200" rtl="0" algn="l">
              <a:spcBef>
                <a:spcPts val="0"/>
              </a:spcBef>
              <a:spcAft>
                <a:spcPts val="0"/>
              </a:spcAft>
              <a:buSzPts val="1800"/>
              <a:buFont typeface="Economica"/>
              <a:buChar char="➢"/>
            </a:pPr>
            <a:r>
              <a:rPr lang="it">
                <a:latin typeface="Economica"/>
                <a:ea typeface="Economica"/>
                <a:cs typeface="Economica"/>
                <a:sym typeface="Economica"/>
              </a:rPr>
              <a:t>Il fumo e i suoi effetti;</a:t>
            </a:r>
            <a:endParaRPr>
              <a:latin typeface="Economica"/>
              <a:ea typeface="Economica"/>
              <a:cs typeface="Economica"/>
              <a:sym typeface="Economica"/>
            </a:endParaRPr>
          </a:p>
          <a:p>
            <a:pPr indent="-342900" lvl="0" marL="457200" rtl="0" algn="l">
              <a:spcBef>
                <a:spcPts val="0"/>
              </a:spcBef>
              <a:spcAft>
                <a:spcPts val="0"/>
              </a:spcAft>
              <a:buSzPts val="1800"/>
              <a:buFont typeface="Economica"/>
              <a:buChar char="➢"/>
            </a:pPr>
            <a:r>
              <a:rPr lang="it">
                <a:latin typeface="Economica"/>
                <a:ea typeface="Economica"/>
                <a:cs typeface="Economica"/>
                <a:sym typeface="Economica"/>
              </a:rPr>
              <a:t>Malattie respiratorie.</a:t>
            </a:r>
            <a:endParaRPr>
              <a:latin typeface="Economica"/>
              <a:ea typeface="Economica"/>
              <a:cs typeface="Economica"/>
              <a:sym typeface="Economic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Google Shape;68;p14"/>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it"/>
              <a:t>   Cos’è?</a:t>
            </a:r>
            <a:endParaRPr/>
          </a:p>
        </p:txBody>
      </p:sp>
      <p:sp>
        <p:nvSpPr>
          <p:cNvPr id="69" name="Google Shape;69;p14"/>
          <p:cNvSpPr txBox="1"/>
          <p:nvPr>
            <p:ph idx="1" type="body"/>
          </p:nvPr>
        </p:nvSpPr>
        <p:spPr>
          <a:xfrm>
            <a:off x="4045325" y="502925"/>
            <a:ext cx="4407900" cy="3276000"/>
          </a:xfrm>
          <a:prstGeom prst="rect">
            <a:avLst/>
          </a:prstGeom>
          <a:noFill/>
        </p:spPr>
        <p:txBody>
          <a:bodyPr anchorCtr="0" anchor="t" bIns="91425" lIns="91425" spcFirstLastPara="1" rIns="91425" wrap="square" tIns="91425">
            <a:noAutofit/>
          </a:bodyPr>
          <a:lstStyle/>
          <a:p>
            <a:pPr indent="0" lvl="0" marL="0" rtl="0" algn="l">
              <a:lnSpc>
                <a:spcPct val="190909"/>
              </a:lnSpc>
              <a:spcBef>
                <a:spcPts val="1100"/>
              </a:spcBef>
              <a:spcAft>
                <a:spcPts val="0"/>
              </a:spcAft>
              <a:buNone/>
            </a:pPr>
            <a:r>
              <a:rPr lang="it" sz="1500">
                <a:solidFill>
                  <a:srgbClr val="000000"/>
                </a:solidFill>
                <a:latin typeface="Economica"/>
                <a:ea typeface="Economica"/>
                <a:cs typeface="Economica"/>
                <a:sym typeface="Economica"/>
              </a:rPr>
              <a:t>Il </a:t>
            </a:r>
            <a:r>
              <a:rPr b="1" lang="it" sz="1500">
                <a:solidFill>
                  <a:srgbClr val="BF9000"/>
                </a:solidFill>
                <a:latin typeface="Economica"/>
                <a:ea typeface="Economica"/>
                <a:cs typeface="Economica"/>
                <a:sym typeface="Economica"/>
              </a:rPr>
              <a:t>sistema respiratorio</a:t>
            </a:r>
            <a:r>
              <a:rPr lang="it" sz="1500">
                <a:solidFill>
                  <a:srgbClr val="000000"/>
                </a:solidFill>
                <a:latin typeface="Economica"/>
                <a:ea typeface="Economica"/>
                <a:cs typeface="Economica"/>
                <a:sym typeface="Economica"/>
              </a:rPr>
              <a:t> è l'insieme degli organi e delle strutture che permettono gli scambi gassosi.</a:t>
            </a:r>
            <a:endParaRPr sz="1500">
              <a:solidFill>
                <a:srgbClr val="000000"/>
              </a:solidFill>
              <a:latin typeface="Economica"/>
              <a:ea typeface="Economica"/>
              <a:cs typeface="Economica"/>
              <a:sym typeface="Economica"/>
            </a:endParaRPr>
          </a:p>
          <a:p>
            <a:pPr indent="0" lvl="0" marL="0" rtl="0" algn="l">
              <a:lnSpc>
                <a:spcPct val="190909"/>
              </a:lnSpc>
              <a:spcBef>
                <a:spcPts val="1100"/>
              </a:spcBef>
              <a:spcAft>
                <a:spcPts val="0"/>
              </a:spcAft>
              <a:buNone/>
            </a:pPr>
            <a:r>
              <a:rPr lang="it" sz="1500">
                <a:solidFill>
                  <a:srgbClr val="000000"/>
                </a:solidFill>
                <a:latin typeface="Economica"/>
                <a:ea typeface="Economica"/>
                <a:cs typeface="Economica"/>
                <a:sym typeface="Economica"/>
              </a:rPr>
              <a:t> Il sistema respiratorio è composto dalle </a:t>
            </a:r>
            <a:r>
              <a:rPr b="1" lang="it" sz="1500">
                <a:solidFill>
                  <a:srgbClr val="BF9000"/>
                </a:solidFill>
                <a:latin typeface="Economica"/>
                <a:ea typeface="Economica"/>
                <a:cs typeface="Economica"/>
                <a:sym typeface="Economica"/>
              </a:rPr>
              <a:t>vie aeree</a:t>
            </a:r>
            <a:r>
              <a:rPr lang="it" sz="1500">
                <a:solidFill>
                  <a:srgbClr val="000000"/>
                </a:solidFill>
                <a:latin typeface="Economica"/>
                <a:ea typeface="Economica"/>
                <a:cs typeface="Economica"/>
                <a:sym typeface="Economica"/>
              </a:rPr>
              <a:t> superiori ed inferiori. </a:t>
            </a:r>
            <a:endParaRPr sz="1500">
              <a:solidFill>
                <a:srgbClr val="000000"/>
              </a:solidFill>
              <a:latin typeface="Economica"/>
              <a:ea typeface="Economica"/>
              <a:cs typeface="Economica"/>
              <a:sym typeface="Economica"/>
            </a:endParaRPr>
          </a:p>
          <a:p>
            <a:pPr indent="0" lvl="0" marL="0" rtl="0" algn="l">
              <a:lnSpc>
                <a:spcPct val="190909"/>
              </a:lnSpc>
              <a:spcBef>
                <a:spcPts val="1100"/>
              </a:spcBef>
              <a:spcAft>
                <a:spcPts val="0"/>
              </a:spcAft>
              <a:buNone/>
            </a:pPr>
            <a:r>
              <a:rPr lang="it" sz="1500">
                <a:solidFill>
                  <a:srgbClr val="000000"/>
                </a:solidFill>
                <a:latin typeface="Economica"/>
                <a:ea typeface="Economica"/>
                <a:cs typeface="Economica"/>
                <a:sym typeface="Economica"/>
              </a:rPr>
              <a:t>Alle vie aree superiori appartengono le cavità nasali, la faringe, la laringe e la trachea. </a:t>
            </a:r>
            <a:endParaRPr sz="1500">
              <a:solidFill>
                <a:srgbClr val="000000"/>
              </a:solidFill>
              <a:latin typeface="Economica"/>
              <a:ea typeface="Economica"/>
              <a:cs typeface="Economica"/>
              <a:sym typeface="Economica"/>
            </a:endParaRPr>
          </a:p>
          <a:p>
            <a:pPr indent="0" lvl="0" marL="0" rtl="0" algn="l">
              <a:lnSpc>
                <a:spcPct val="190909"/>
              </a:lnSpc>
              <a:spcBef>
                <a:spcPts val="1100"/>
              </a:spcBef>
              <a:spcAft>
                <a:spcPts val="0"/>
              </a:spcAft>
              <a:buNone/>
            </a:pPr>
            <a:r>
              <a:rPr lang="it" sz="1500">
                <a:solidFill>
                  <a:srgbClr val="000000"/>
                </a:solidFill>
                <a:latin typeface="Economica"/>
                <a:ea typeface="Economica"/>
                <a:cs typeface="Economica"/>
                <a:sym typeface="Economica"/>
              </a:rPr>
              <a:t>Alle vie aeree inferiori appartengono bronchi, bronchioli e alveoli polmonari che formano l'albero bronchiale.</a:t>
            </a:r>
            <a:endParaRPr sz="1500">
              <a:solidFill>
                <a:srgbClr val="000000"/>
              </a:solidFill>
              <a:latin typeface="Economica"/>
              <a:ea typeface="Economica"/>
              <a:cs typeface="Economica"/>
              <a:sym typeface="Economica"/>
            </a:endParaRPr>
          </a:p>
          <a:p>
            <a:pPr indent="0" lvl="0" marL="0" rtl="0" algn="l">
              <a:lnSpc>
                <a:spcPct val="107000"/>
              </a:lnSpc>
              <a:spcBef>
                <a:spcPts val="0"/>
              </a:spcBef>
              <a:spcAft>
                <a:spcPts val="0"/>
              </a:spcAft>
              <a:buNone/>
            </a:pPr>
            <a:r>
              <a:t/>
            </a:r>
            <a:endParaRPr sz="1500">
              <a:solidFill>
                <a:srgbClr val="000000"/>
              </a:solidFill>
              <a:latin typeface="Alegreya"/>
              <a:ea typeface="Alegreya"/>
              <a:cs typeface="Alegreya"/>
              <a:sym typeface="Alegreya"/>
            </a:endParaRPr>
          </a:p>
          <a:p>
            <a:pPr indent="0" lvl="0" marL="0" rtl="0" algn="l">
              <a:lnSpc>
                <a:spcPct val="190909"/>
              </a:lnSpc>
              <a:spcBef>
                <a:spcPts val="1200"/>
              </a:spcBef>
              <a:spcAft>
                <a:spcPts val="0"/>
              </a:spcAft>
              <a:buNone/>
            </a:pPr>
            <a:r>
              <a:t/>
            </a:r>
            <a:endParaRPr sz="1500">
              <a:solidFill>
                <a:srgbClr val="000000"/>
              </a:solidFill>
              <a:latin typeface="Times New Roman"/>
              <a:ea typeface="Times New Roman"/>
              <a:cs typeface="Times New Roman"/>
              <a:sym typeface="Times New Roman"/>
            </a:endParaRPr>
          </a:p>
          <a:p>
            <a:pPr indent="0" lvl="0" marL="0" rtl="0" algn="l">
              <a:lnSpc>
                <a:spcPct val="190909"/>
              </a:lnSpc>
              <a:spcBef>
                <a:spcPts val="1200"/>
              </a:spcBef>
              <a:spcAft>
                <a:spcPts val="0"/>
              </a:spcAft>
              <a:buNone/>
            </a:pPr>
            <a:r>
              <a:t/>
            </a:r>
            <a:endParaRPr sz="1500">
              <a:solidFill>
                <a:srgbClr val="000000"/>
              </a:solidFill>
              <a:latin typeface="Times New Roman"/>
              <a:ea typeface="Times New Roman"/>
              <a:cs typeface="Times New Roman"/>
              <a:sym typeface="Times New Roman"/>
            </a:endParaRPr>
          </a:p>
          <a:p>
            <a:pPr indent="0" lvl="0" marL="0" rtl="0" algn="l">
              <a:lnSpc>
                <a:spcPct val="190909"/>
              </a:lnSpc>
              <a:spcBef>
                <a:spcPts val="1100"/>
              </a:spcBef>
              <a:spcAft>
                <a:spcPts val="0"/>
              </a:spcAft>
              <a:buNone/>
            </a:pPr>
            <a:r>
              <a:t/>
            </a:r>
            <a:endParaRPr sz="1500">
              <a:solidFill>
                <a:srgbClr val="6F8D9F"/>
              </a:solidFill>
              <a:latin typeface="Times New Roman"/>
              <a:ea typeface="Times New Roman"/>
              <a:cs typeface="Times New Roman"/>
              <a:sym typeface="Times New Roman"/>
            </a:endParaRPr>
          </a:p>
          <a:p>
            <a:pPr indent="0" lvl="0" marL="0" rtl="0" algn="l">
              <a:spcBef>
                <a:spcPts val="0"/>
              </a:spcBef>
              <a:spcAft>
                <a:spcPts val="1600"/>
              </a:spcAft>
              <a:buNone/>
            </a:pPr>
            <a:r>
              <a:t/>
            </a:r>
            <a:endParaRPr sz="1500"/>
          </a:p>
        </p:txBody>
      </p:sp>
      <p:pic>
        <p:nvPicPr>
          <p:cNvPr descr="Visualizza immagine di origine" id="70" name="Google Shape;70;p14"/>
          <p:cNvPicPr preferRelativeResize="0"/>
          <p:nvPr/>
        </p:nvPicPr>
        <p:blipFill>
          <a:blip r:embed="rId3">
            <a:alphaModFix/>
          </a:blip>
          <a:stretch>
            <a:fillRect/>
          </a:stretch>
        </p:blipFill>
        <p:spPr>
          <a:xfrm>
            <a:off x="152400" y="1299625"/>
            <a:ext cx="3892925" cy="2923754"/>
          </a:xfrm>
          <a:prstGeom prst="rect">
            <a:avLst/>
          </a:prstGeom>
          <a:noFill/>
          <a:ln>
            <a:noFill/>
          </a:ln>
        </p:spPr>
      </p:pic>
    </p:spTree>
  </p:cSld>
  <p:clrMapOvr>
    <a:masterClrMapping/>
  </p:clrMapOvr>
  <mc:AlternateContent>
    <mc:Choice Requires="p14">
      <p:transition spd="slow" p14:dur="10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 name="Shape 74"/>
        <p:cNvGrpSpPr/>
        <p:nvPr/>
      </p:nvGrpSpPr>
      <p:grpSpPr>
        <a:xfrm>
          <a:off x="0" y="0"/>
          <a:ext cx="0" cy="0"/>
          <a:chOff x="0" y="0"/>
          <a:chExt cx="0" cy="0"/>
        </a:xfrm>
      </p:grpSpPr>
      <p:sp>
        <p:nvSpPr>
          <p:cNvPr id="75" name="Google Shape;75;p15"/>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it"/>
              <a:t>Come funziona?</a:t>
            </a:r>
            <a:endParaRPr/>
          </a:p>
        </p:txBody>
      </p:sp>
      <p:sp>
        <p:nvSpPr>
          <p:cNvPr id="76" name="Google Shape;76;p15"/>
          <p:cNvSpPr txBox="1"/>
          <p:nvPr>
            <p:ph idx="1" type="body"/>
          </p:nvPr>
        </p:nvSpPr>
        <p:spPr>
          <a:xfrm>
            <a:off x="4505000" y="1587050"/>
            <a:ext cx="4426800" cy="3354000"/>
          </a:xfrm>
          <a:prstGeom prst="rect">
            <a:avLst/>
          </a:prstGeom>
        </p:spPr>
        <p:txBody>
          <a:bodyPr anchorCtr="0" anchor="t" bIns="91425" lIns="91425" spcFirstLastPara="1" rIns="91425" wrap="square" tIns="91425">
            <a:noAutofit/>
          </a:bodyPr>
          <a:lstStyle/>
          <a:p>
            <a:pPr indent="0" lvl="0" marL="0" rtl="0" algn="l">
              <a:lnSpc>
                <a:spcPct val="107000"/>
              </a:lnSpc>
              <a:spcBef>
                <a:spcPts val="0"/>
              </a:spcBef>
              <a:spcAft>
                <a:spcPts val="0"/>
              </a:spcAft>
              <a:buClr>
                <a:schemeClr val="dk1"/>
              </a:buClr>
              <a:buSzPts val="1100"/>
              <a:buFont typeface="Arial"/>
              <a:buNone/>
            </a:pPr>
            <a:r>
              <a:rPr lang="it">
                <a:latin typeface="Economica"/>
                <a:ea typeface="Economica"/>
                <a:cs typeface="Economica"/>
                <a:sym typeface="Economica"/>
              </a:rPr>
              <a:t>La </a:t>
            </a:r>
            <a:r>
              <a:rPr b="1" lang="it">
                <a:solidFill>
                  <a:srgbClr val="BF9000"/>
                </a:solidFill>
                <a:latin typeface="Economica"/>
                <a:ea typeface="Economica"/>
                <a:cs typeface="Economica"/>
                <a:sym typeface="Economica"/>
              </a:rPr>
              <a:t>respirazione </a:t>
            </a:r>
            <a:r>
              <a:rPr lang="it">
                <a:latin typeface="Economica"/>
                <a:ea typeface="Economica"/>
                <a:cs typeface="Economica"/>
                <a:sym typeface="Economica"/>
              </a:rPr>
              <a:t>avviene attraverso due momenti: inspirazione ed espirazione.</a:t>
            </a:r>
            <a:endParaRPr>
              <a:latin typeface="Economica"/>
              <a:ea typeface="Economica"/>
              <a:cs typeface="Economica"/>
              <a:sym typeface="Economica"/>
            </a:endParaRPr>
          </a:p>
          <a:p>
            <a:pPr indent="0" lvl="0" marL="0" rtl="0" algn="l">
              <a:lnSpc>
                <a:spcPct val="107000"/>
              </a:lnSpc>
              <a:spcBef>
                <a:spcPts val="0"/>
              </a:spcBef>
              <a:spcAft>
                <a:spcPts val="0"/>
              </a:spcAft>
              <a:buClr>
                <a:schemeClr val="dk1"/>
              </a:buClr>
              <a:buSzPts val="1100"/>
              <a:buFont typeface="Arial"/>
              <a:buNone/>
            </a:pPr>
            <a:r>
              <a:t/>
            </a:r>
            <a:endParaRPr>
              <a:latin typeface="Economica"/>
              <a:ea typeface="Economica"/>
              <a:cs typeface="Economica"/>
              <a:sym typeface="Economica"/>
            </a:endParaRPr>
          </a:p>
          <a:p>
            <a:pPr indent="0" lvl="0" marL="0" rtl="0" algn="l">
              <a:spcBef>
                <a:spcPts val="0"/>
              </a:spcBef>
              <a:spcAft>
                <a:spcPts val="1600"/>
              </a:spcAft>
              <a:buNone/>
            </a:pPr>
            <a:r>
              <a:rPr lang="it">
                <a:latin typeface="Economica"/>
                <a:ea typeface="Economica"/>
                <a:cs typeface="Economica"/>
                <a:sym typeface="Economica"/>
              </a:rPr>
              <a:t>Le due fasi avvengono grazie alla contrazione e al rilassamento di una serie di muscoli presenti nel torace. </a:t>
            </a:r>
            <a:endParaRPr>
              <a:latin typeface="Economica"/>
              <a:ea typeface="Economica"/>
              <a:cs typeface="Economica"/>
              <a:sym typeface="Economica"/>
            </a:endParaRPr>
          </a:p>
        </p:txBody>
      </p:sp>
      <p:pic>
        <p:nvPicPr>
          <p:cNvPr descr="Visualizza immagine di origine" id="77" name="Google Shape;77;p15"/>
          <p:cNvPicPr preferRelativeResize="0"/>
          <p:nvPr/>
        </p:nvPicPr>
        <p:blipFill>
          <a:blip r:embed="rId3">
            <a:alphaModFix/>
          </a:blip>
          <a:stretch>
            <a:fillRect/>
          </a:stretch>
        </p:blipFill>
        <p:spPr>
          <a:xfrm>
            <a:off x="357275" y="1483050"/>
            <a:ext cx="3909600" cy="2823600"/>
          </a:xfrm>
          <a:prstGeom prst="rect">
            <a:avLst/>
          </a:prstGeom>
          <a:noFill/>
          <a:ln>
            <a:noFill/>
          </a:ln>
        </p:spPr>
      </p:pic>
    </p:spTree>
  </p:cSld>
  <p:clrMapOvr>
    <a:masterClrMapping/>
  </p:clrMapOvr>
  <mc:AlternateContent>
    <mc:Choice Requires="p14">
      <p:transition spd="slow" p14:dur="1000">
        <p:push dir="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6"/>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it"/>
              <a:t>Cosa può mettere a rischio la salute?</a:t>
            </a:r>
            <a:endParaRPr/>
          </a:p>
        </p:txBody>
      </p:sp>
      <p:sp>
        <p:nvSpPr>
          <p:cNvPr id="83" name="Google Shape;83;p16"/>
          <p:cNvSpPr txBox="1"/>
          <p:nvPr>
            <p:ph idx="1" type="body"/>
          </p:nvPr>
        </p:nvSpPr>
        <p:spPr>
          <a:xfrm>
            <a:off x="311700" y="1225225"/>
            <a:ext cx="2426700" cy="3354000"/>
          </a:xfrm>
          <a:prstGeom prst="rect">
            <a:avLst/>
          </a:prstGeom>
          <a:ln cap="flat" cmpd="sng" w="9525">
            <a:solidFill>
              <a:srgbClr val="BF9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it" sz="1800">
                <a:latin typeface="Economica"/>
                <a:ea typeface="Economica"/>
                <a:cs typeface="Economica"/>
                <a:sym typeface="Economica"/>
              </a:rPr>
              <a:t>Inquinamento atmosferico</a:t>
            </a:r>
            <a:endParaRPr sz="1800">
              <a:latin typeface="Economica"/>
              <a:ea typeface="Economica"/>
              <a:cs typeface="Economica"/>
              <a:sym typeface="Economica"/>
            </a:endParaRPr>
          </a:p>
          <a:p>
            <a:pPr indent="0" lvl="0" marL="0" rtl="0" algn="ctr">
              <a:spcBef>
                <a:spcPts val="1600"/>
              </a:spcBef>
              <a:spcAft>
                <a:spcPts val="1600"/>
              </a:spcAft>
              <a:buNone/>
            </a:pPr>
            <a:r>
              <a:rPr lang="it"/>
              <a:t> </a:t>
            </a:r>
            <a:endParaRPr/>
          </a:p>
        </p:txBody>
      </p:sp>
      <p:sp>
        <p:nvSpPr>
          <p:cNvPr id="84" name="Google Shape;84;p16"/>
          <p:cNvSpPr txBox="1"/>
          <p:nvPr>
            <p:ph idx="2" type="body"/>
          </p:nvPr>
        </p:nvSpPr>
        <p:spPr>
          <a:xfrm>
            <a:off x="6072900" y="1225225"/>
            <a:ext cx="2759100" cy="3354000"/>
          </a:xfrm>
          <a:prstGeom prst="rect">
            <a:avLst/>
          </a:prstGeom>
          <a:ln cap="flat" cmpd="sng" w="9525">
            <a:solidFill>
              <a:srgbClr val="BF9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1600"/>
              </a:spcAft>
              <a:buNone/>
            </a:pPr>
            <a:r>
              <a:rPr lang="it" sz="1800">
                <a:latin typeface="Economica"/>
                <a:ea typeface="Economica"/>
                <a:cs typeface="Economica"/>
                <a:sym typeface="Economica"/>
              </a:rPr>
              <a:t>Malattie respiratorie</a:t>
            </a:r>
            <a:endParaRPr sz="1800">
              <a:latin typeface="Economica"/>
              <a:ea typeface="Economica"/>
              <a:cs typeface="Economica"/>
              <a:sym typeface="Economica"/>
            </a:endParaRPr>
          </a:p>
        </p:txBody>
      </p:sp>
      <p:sp>
        <p:nvSpPr>
          <p:cNvPr id="85" name="Google Shape;85;p16"/>
          <p:cNvSpPr txBox="1"/>
          <p:nvPr/>
        </p:nvSpPr>
        <p:spPr>
          <a:xfrm>
            <a:off x="3135750" y="1225225"/>
            <a:ext cx="2539800" cy="3354000"/>
          </a:xfrm>
          <a:prstGeom prst="rect">
            <a:avLst/>
          </a:prstGeom>
          <a:noFill/>
          <a:ln cap="flat" cmpd="sng" w="9525">
            <a:solidFill>
              <a:srgbClr val="BF9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it" sz="1800">
                <a:latin typeface="Economica"/>
                <a:ea typeface="Economica"/>
                <a:cs typeface="Economica"/>
                <a:sym typeface="Economica"/>
              </a:rPr>
              <a:t>Fumo</a:t>
            </a:r>
            <a:endParaRPr sz="1800">
              <a:latin typeface="Economica"/>
              <a:ea typeface="Economica"/>
              <a:cs typeface="Economica"/>
              <a:sym typeface="Economica"/>
            </a:endParaRPr>
          </a:p>
        </p:txBody>
      </p:sp>
      <p:pic>
        <p:nvPicPr>
          <p:cNvPr descr="Visualizza immagine di origine" id="86" name="Google Shape;86;p16"/>
          <p:cNvPicPr preferRelativeResize="0"/>
          <p:nvPr/>
        </p:nvPicPr>
        <p:blipFill>
          <a:blip r:embed="rId3">
            <a:alphaModFix/>
          </a:blip>
          <a:stretch>
            <a:fillRect/>
          </a:stretch>
        </p:blipFill>
        <p:spPr>
          <a:xfrm>
            <a:off x="622213" y="1615062"/>
            <a:ext cx="1805675" cy="2793875"/>
          </a:xfrm>
          <a:prstGeom prst="rect">
            <a:avLst/>
          </a:prstGeom>
          <a:noFill/>
          <a:ln>
            <a:noFill/>
          </a:ln>
        </p:spPr>
      </p:pic>
      <p:pic>
        <p:nvPicPr>
          <p:cNvPr descr="Visualizza immagine di origine" id="87" name="Google Shape;87;p16"/>
          <p:cNvPicPr preferRelativeResize="0"/>
          <p:nvPr/>
        </p:nvPicPr>
        <p:blipFill>
          <a:blip r:embed="rId4">
            <a:alphaModFix/>
          </a:blip>
          <a:stretch>
            <a:fillRect/>
          </a:stretch>
        </p:blipFill>
        <p:spPr>
          <a:xfrm rot="-5400000">
            <a:off x="3006799" y="2094900"/>
            <a:ext cx="2797701" cy="1834225"/>
          </a:xfrm>
          <a:prstGeom prst="rect">
            <a:avLst/>
          </a:prstGeom>
          <a:noFill/>
          <a:ln>
            <a:noFill/>
          </a:ln>
        </p:spPr>
      </p:pic>
      <p:pic>
        <p:nvPicPr>
          <p:cNvPr descr="Visualizza immagine di origine" id="88" name="Google Shape;88;p16"/>
          <p:cNvPicPr preferRelativeResize="0"/>
          <p:nvPr/>
        </p:nvPicPr>
        <p:blipFill>
          <a:blip r:embed="rId5">
            <a:alphaModFix/>
          </a:blip>
          <a:stretch>
            <a:fillRect/>
          </a:stretch>
        </p:blipFill>
        <p:spPr>
          <a:xfrm>
            <a:off x="6336775" y="1615050"/>
            <a:ext cx="2231350" cy="2855400"/>
          </a:xfrm>
          <a:prstGeom prst="rect">
            <a:avLst/>
          </a:prstGeom>
          <a:noFill/>
          <a:ln>
            <a:noFill/>
          </a:ln>
        </p:spPr>
      </p:pic>
    </p:spTree>
  </p:cSld>
  <p:clrMapOvr>
    <a:masterClrMapping/>
  </p:clrMapOvr>
  <mc:AlternateContent>
    <mc:Choice Requires="p14">
      <p:transition spd="slow" p14:dur="1000">
        <p:push/>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7"/>
          <p:cNvSpPr txBox="1"/>
          <p:nvPr>
            <p:ph idx="4294967295" type="body"/>
          </p:nvPr>
        </p:nvSpPr>
        <p:spPr>
          <a:xfrm>
            <a:off x="483600" y="2223575"/>
            <a:ext cx="8176800" cy="278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sz="1700">
                <a:solidFill>
                  <a:srgbClr val="444C4F"/>
                </a:solidFill>
                <a:highlight>
                  <a:srgbClr val="FFFFFF"/>
                </a:highlight>
                <a:latin typeface="Economica"/>
                <a:ea typeface="Economica"/>
                <a:cs typeface="Economica"/>
                <a:sym typeface="Economica"/>
              </a:rPr>
              <a:t>Il gas di scarico dei motori, i fumi degli impianti di riscaldamento delle città, e di quelli industriali in genere, uniti a condizioni climatiche sfavorevoli, determinano un </a:t>
            </a:r>
            <a:r>
              <a:rPr b="1" lang="it" sz="1700">
                <a:solidFill>
                  <a:srgbClr val="BF9000"/>
                </a:solidFill>
                <a:latin typeface="Economica"/>
                <a:ea typeface="Economica"/>
                <a:cs typeface="Economica"/>
                <a:sym typeface="Economica"/>
              </a:rPr>
              <a:t>grave pericolo per la salute</a:t>
            </a:r>
            <a:r>
              <a:rPr b="1" lang="it" sz="1700">
                <a:solidFill>
                  <a:srgbClr val="444C4F"/>
                </a:solidFill>
                <a:latin typeface="Economica"/>
                <a:ea typeface="Economica"/>
                <a:cs typeface="Economica"/>
                <a:sym typeface="Economica"/>
              </a:rPr>
              <a:t>.</a:t>
            </a:r>
            <a:endParaRPr b="1" sz="1700">
              <a:solidFill>
                <a:srgbClr val="444C4F"/>
              </a:solidFill>
              <a:latin typeface="Economica"/>
              <a:ea typeface="Economica"/>
              <a:cs typeface="Economica"/>
              <a:sym typeface="Economica"/>
            </a:endParaRPr>
          </a:p>
          <a:p>
            <a:pPr indent="0" lvl="0" marL="0" rtl="0" algn="l">
              <a:spcBef>
                <a:spcPts val="1600"/>
              </a:spcBef>
              <a:spcAft>
                <a:spcPts val="0"/>
              </a:spcAft>
              <a:buNone/>
            </a:pPr>
            <a:r>
              <a:rPr lang="it" sz="1700">
                <a:solidFill>
                  <a:srgbClr val="444C4F"/>
                </a:solidFill>
                <a:highlight>
                  <a:srgbClr val="FFFFFF"/>
                </a:highlight>
                <a:latin typeface="Economica"/>
                <a:ea typeface="Economica"/>
                <a:cs typeface="Economica"/>
                <a:sym typeface="Economica"/>
              </a:rPr>
              <a:t>L'</a:t>
            </a:r>
            <a:r>
              <a:rPr b="1" lang="it" sz="1700">
                <a:solidFill>
                  <a:srgbClr val="BF9000"/>
                </a:solidFill>
                <a:highlight>
                  <a:srgbClr val="FFFFFF"/>
                </a:highlight>
                <a:latin typeface="Economica"/>
                <a:ea typeface="Economica"/>
                <a:cs typeface="Economica"/>
                <a:sym typeface="Economica"/>
              </a:rPr>
              <a:t>Organizzazione Mondiale della Sanità</a:t>
            </a:r>
            <a:r>
              <a:rPr lang="it" sz="1700">
                <a:solidFill>
                  <a:srgbClr val="444C4F"/>
                </a:solidFill>
                <a:highlight>
                  <a:srgbClr val="FFFFFF"/>
                </a:highlight>
                <a:latin typeface="Economica"/>
                <a:ea typeface="Economica"/>
                <a:cs typeface="Economica"/>
                <a:sym typeface="Economica"/>
              </a:rPr>
              <a:t> ha calcolato che il rischio di mortalità per cause respiratorie legate all'inquinamento sia cresciuto dell'1% dal 2018.</a:t>
            </a:r>
            <a:endParaRPr sz="1700">
              <a:solidFill>
                <a:srgbClr val="444C4F"/>
              </a:solidFill>
              <a:highlight>
                <a:srgbClr val="FFFFFF"/>
              </a:highlight>
              <a:latin typeface="Economica"/>
              <a:ea typeface="Economica"/>
              <a:cs typeface="Economica"/>
              <a:sym typeface="Economica"/>
            </a:endParaRPr>
          </a:p>
          <a:p>
            <a:pPr indent="0" lvl="0" marL="0" rtl="0" algn="l">
              <a:spcBef>
                <a:spcPts val="1600"/>
              </a:spcBef>
              <a:spcAft>
                <a:spcPts val="1600"/>
              </a:spcAft>
              <a:buNone/>
            </a:pPr>
            <a:r>
              <a:rPr lang="it" sz="1700">
                <a:solidFill>
                  <a:srgbClr val="444C4F"/>
                </a:solidFill>
                <a:highlight>
                  <a:srgbClr val="FFFFFF"/>
                </a:highlight>
                <a:latin typeface="Economica"/>
                <a:ea typeface="Economica"/>
                <a:cs typeface="Economica"/>
                <a:sym typeface="Economica"/>
              </a:rPr>
              <a:t>Studi Italiani (SIDRIA, Studi Italiani sui Disturbi Respiratori dell'Ambiente) hanno confermano questi dati rilevando come le patologie respiratorie siano più frequenti nelle </a:t>
            </a:r>
            <a:r>
              <a:rPr b="1" lang="it" sz="1700">
                <a:solidFill>
                  <a:srgbClr val="BF9000"/>
                </a:solidFill>
                <a:highlight>
                  <a:srgbClr val="FFFFFF"/>
                </a:highlight>
                <a:latin typeface="Economica"/>
                <a:ea typeface="Economica"/>
                <a:cs typeface="Economica"/>
                <a:sym typeface="Economica"/>
              </a:rPr>
              <a:t>città a maggiore tasso di inquinamento.</a:t>
            </a:r>
            <a:endParaRPr b="1" sz="1700">
              <a:solidFill>
                <a:srgbClr val="BF9000"/>
              </a:solidFill>
              <a:highlight>
                <a:srgbClr val="FFFFFF"/>
              </a:highlight>
              <a:latin typeface="Economica"/>
              <a:ea typeface="Economica"/>
              <a:cs typeface="Economica"/>
              <a:sym typeface="Economica"/>
            </a:endParaRPr>
          </a:p>
        </p:txBody>
      </p:sp>
      <p:pic>
        <p:nvPicPr>
          <p:cNvPr id="94" name="Google Shape;94;p17"/>
          <p:cNvPicPr preferRelativeResize="0"/>
          <p:nvPr/>
        </p:nvPicPr>
        <p:blipFill rotWithShape="1">
          <a:blip r:embed="rId3">
            <a:alphaModFix/>
          </a:blip>
          <a:srcRect b="27933" l="0" r="0" t="11460"/>
          <a:stretch/>
        </p:blipFill>
        <p:spPr>
          <a:xfrm>
            <a:off x="2010975" y="349850"/>
            <a:ext cx="5122026" cy="1745250"/>
          </a:xfrm>
          <a:prstGeom prst="rect">
            <a:avLst/>
          </a:prstGeom>
          <a:noFill/>
          <a:ln>
            <a:noFill/>
          </a:ln>
        </p:spPr>
      </p:pic>
    </p:spTree>
  </p:cSld>
  <p:clrMapOvr>
    <a:masterClrMapping/>
  </p:clrMapOvr>
  <mc:AlternateContent>
    <mc:Choice Requires="p14">
      <p:transition spd="slow" p14:dur="1000">
        <p14:flip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18"/>
          <p:cNvSpPr txBox="1"/>
          <p:nvPr>
            <p:ph type="title"/>
          </p:nvPr>
        </p:nvSpPr>
        <p:spPr>
          <a:xfrm>
            <a:off x="311713" y="179200"/>
            <a:ext cx="8520600" cy="52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it" sz="3200"/>
              <a:t>SOSTANZE INQUINANTI</a:t>
            </a:r>
            <a:endParaRPr sz="3200"/>
          </a:p>
        </p:txBody>
      </p:sp>
      <p:pic>
        <p:nvPicPr>
          <p:cNvPr descr="Visualizza immagine di origine" id="100" name="Google Shape;100;p18"/>
          <p:cNvPicPr preferRelativeResize="0"/>
          <p:nvPr/>
        </p:nvPicPr>
        <p:blipFill rotWithShape="1">
          <a:blip r:embed="rId3">
            <a:alphaModFix/>
          </a:blip>
          <a:srcRect b="0" l="0" r="0" t="3428"/>
          <a:stretch/>
        </p:blipFill>
        <p:spPr>
          <a:xfrm>
            <a:off x="2327025" y="603750"/>
            <a:ext cx="4396149" cy="3472950"/>
          </a:xfrm>
          <a:prstGeom prst="rect">
            <a:avLst/>
          </a:prstGeom>
          <a:noFill/>
          <a:ln>
            <a:noFill/>
          </a:ln>
        </p:spPr>
      </p:pic>
      <p:sp>
        <p:nvSpPr>
          <p:cNvPr id="101" name="Google Shape;101;p18"/>
          <p:cNvSpPr txBox="1"/>
          <p:nvPr/>
        </p:nvSpPr>
        <p:spPr>
          <a:xfrm>
            <a:off x="187675" y="3999675"/>
            <a:ext cx="8768700" cy="9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it" sz="1800">
                <a:solidFill>
                  <a:schemeClr val="dk1"/>
                </a:solidFill>
                <a:highlight>
                  <a:srgbClr val="F9F9F9"/>
                </a:highlight>
                <a:latin typeface="Economica"/>
                <a:ea typeface="Economica"/>
                <a:cs typeface="Economica"/>
                <a:sym typeface="Economica"/>
              </a:rPr>
              <a:t>Le polveri sottili ed ultrasottili rappresentano l'inquinante più dannoso per la salute: sono costituite da svariate </a:t>
            </a:r>
            <a:r>
              <a:rPr b="1" lang="it" sz="1800">
                <a:solidFill>
                  <a:srgbClr val="BF9000"/>
                </a:solidFill>
                <a:latin typeface="Economica"/>
                <a:ea typeface="Economica"/>
                <a:cs typeface="Economica"/>
                <a:sym typeface="Economica"/>
              </a:rPr>
              <a:t>sostanze tossiche</a:t>
            </a:r>
            <a:r>
              <a:rPr lang="it" sz="1800">
                <a:solidFill>
                  <a:schemeClr val="dk1"/>
                </a:solidFill>
                <a:highlight>
                  <a:srgbClr val="F9F9F9"/>
                </a:highlight>
                <a:latin typeface="Economica"/>
                <a:ea typeface="Economica"/>
                <a:cs typeface="Economica"/>
                <a:sym typeface="Economica"/>
              </a:rPr>
              <a:t> (solfati, nitrati, metalli) e, grazie alle piccole </a:t>
            </a:r>
            <a:r>
              <a:rPr b="1" lang="it" sz="1800">
                <a:solidFill>
                  <a:srgbClr val="BF9000"/>
                </a:solidFill>
                <a:latin typeface="Economica"/>
                <a:ea typeface="Economica"/>
                <a:cs typeface="Economica"/>
                <a:sym typeface="Economica"/>
              </a:rPr>
              <a:t>dimensioni</a:t>
            </a:r>
            <a:r>
              <a:rPr lang="it" sz="1800">
                <a:solidFill>
                  <a:schemeClr val="dk1"/>
                </a:solidFill>
                <a:highlight>
                  <a:srgbClr val="F9F9F9"/>
                </a:highlight>
                <a:latin typeface="Economica"/>
                <a:ea typeface="Economica"/>
                <a:cs typeface="Economica"/>
                <a:sym typeface="Economica"/>
              </a:rPr>
              <a:t>, vengono trasportate anche a lunga distanza, penetrano negli ambienti chiusi, vengono facilmente inalate e possono raggiungere le diverse parti dell'apparato respiratorio.</a:t>
            </a:r>
            <a:endParaRPr sz="1800">
              <a:latin typeface="Economica"/>
              <a:ea typeface="Economica"/>
              <a:cs typeface="Economica"/>
              <a:sym typeface="Economica"/>
            </a:endParaRPr>
          </a:p>
        </p:txBody>
      </p:sp>
    </p:spTree>
  </p:cSld>
  <p:clrMapOvr>
    <a:masterClrMapping/>
  </p:clrMapOvr>
  <mc:AlternateContent>
    <mc:Choice Requires="p14">
      <p:transition spd="slow" p14:dur="1000">
        <p14:prism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19"/>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it"/>
              <a:t>Gli effetti dell’inquinamento atmosferico</a:t>
            </a:r>
            <a:endParaRPr/>
          </a:p>
        </p:txBody>
      </p:sp>
      <p:sp>
        <p:nvSpPr>
          <p:cNvPr id="107" name="Google Shape;107;p19"/>
          <p:cNvSpPr txBox="1"/>
          <p:nvPr>
            <p:ph idx="1" type="body"/>
          </p:nvPr>
        </p:nvSpPr>
        <p:spPr>
          <a:xfrm>
            <a:off x="311700" y="1085675"/>
            <a:ext cx="8520600" cy="3354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it" sz="1700">
                <a:highlight>
                  <a:srgbClr val="F9F9F9"/>
                </a:highlight>
                <a:latin typeface="Economica"/>
                <a:ea typeface="Economica"/>
                <a:cs typeface="Economica"/>
                <a:sym typeface="Economica"/>
              </a:rPr>
              <a:t>Gli effetti sulla salute potenzialmente attribuibili agli inquinanti ambientali possono essere 'acuti' (</a:t>
            </a:r>
            <a:r>
              <a:rPr b="1" lang="it" sz="1700">
                <a:solidFill>
                  <a:srgbClr val="BF9000"/>
                </a:solidFill>
                <a:latin typeface="Economica"/>
                <a:ea typeface="Economica"/>
                <a:cs typeface="Economica"/>
                <a:sym typeface="Economica"/>
              </a:rPr>
              <a:t>aggravamento di sintomi respiratori e cardiaci</a:t>
            </a:r>
            <a:r>
              <a:rPr b="1" lang="it" sz="1700">
                <a:solidFill>
                  <a:srgbClr val="BF9000"/>
                </a:solidFill>
                <a:highlight>
                  <a:srgbClr val="F9F9F9"/>
                </a:highlight>
                <a:latin typeface="Economica"/>
                <a:ea typeface="Economica"/>
                <a:cs typeface="Economica"/>
                <a:sym typeface="Economica"/>
              </a:rPr>
              <a:t> </a:t>
            </a:r>
            <a:r>
              <a:rPr lang="it" sz="1700">
                <a:highlight>
                  <a:srgbClr val="F9F9F9"/>
                </a:highlight>
                <a:latin typeface="Economica"/>
                <a:ea typeface="Economica"/>
                <a:cs typeface="Economica"/>
                <a:sym typeface="Economica"/>
              </a:rPr>
              <a:t>in soggetti predisposti, infezioni respiratorie acute,</a:t>
            </a:r>
            <a:r>
              <a:rPr lang="it" sz="1700">
                <a:highlight>
                  <a:srgbClr val="F9F9F9"/>
                </a:highlight>
                <a:uFill>
                  <a:noFill/>
                </a:uFill>
                <a:latin typeface="Economica"/>
                <a:ea typeface="Economica"/>
                <a:cs typeface="Economica"/>
                <a:sym typeface="Economica"/>
                <a:hlinkClick r:id="rId3"/>
              </a:rPr>
              <a:t> </a:t>
            </a:r>
            <a:r>
              <a:rPr b="1" lang="it" sz="1700">
                <a:solidFill>
                  <a:srgbClr val="BF9000"/>
                </a:solidFill>
                <a:uFill>
                  <a:noFill/>
                </a:uFill>
                <a:latin typeface="Economica"/>
                <a:ea typeface="Economica"/>
                <a:cs typeface="Economica"/>
                <a:sym typeface="Economica"/>
                <a:hlinkClick r:id="rId4"/>
              </a:rPr>
              <a:t>Asma</a:t>
            </a:r>
            <a:r>
              <a:rPr b="1" lang="it" sz="1700">
                <a:solidFill>
                  <a:srgbClr val="BF9000"/>
                </a:solidFill>
                <a:latin typeface="Economica"/>
                <a:ea typeface="Economica"/>
                <a:cs typeface="Economica"/>
                <a:sym typeface="Economica"/>
              </a:rPr>
              <a:t> bronchiale</a:t>
            </a:r>
            <a:r>
              <a:rPr lang="it" sz="1700">
                <a:highlight>
                  <a:srgbClr val="F9F9F9"/>
                </a:highlight>
                <a:latin typeface="Economica"/>
                <a:ea typeface="Economica"/>
                <a:cs typeface="Economica"/>
                <a:sym typeface="Economica"/>
              </a:rPr>
              <a:t>, </a:t>
            </a:r>
            <a:r>
              <a:rPr b="1" lang="it" sz="1700">
                <a:solidFill>
                  <a:srgbClr val="BF9000"/>
                </a:solidFill>
                <a:latin typeface="Economica"/>
                <a:ea typeface="Economica"/>
                <a:cs typeface="Economica"/>
                <a:sym typeface="Economica"/>
              </a:rPr>
              <a:t>disturbi circolatori</a:t>
            </a:r>
            <a:r>
              <a:rPr lang="it" sz="1700">
                <a:highlight>
                  <a:srgbClr val="F9F9F9"/>
                </a:highlight>
                <a:latin typeface="Economica"/>
                <a:ea typeface="Economica"/>
                <a:cs typeface="Economica"/>
                <a:sym typeface="Economica"/>
              </a:rPr>
              <a:t>) oppure – nei casi di esposizione per lungo periodo - di tipo 'cronico' (</a:t>
            </a:r>
            <a:r>
              <a:rPr b="1" lang="it" sz="1700">
                <a:solidFill>
                  <a:srgbClr val="BF9000"/>
                </a:solidFill>
                <a:latin typeface="Economica"/>
                <a:ea typeface="Economica"/>
                <a:cs typeface="Economica"/>
                <a:sym typeface="Economica"/>
              </a:rPr>
              <a:t>tosse</a:t>
            </a:r>
            <a:r>
              <a:rPr lang="it" sz="1700">
                <a:highlight>
                  <a:srgbClr val="F9F9F9"/>
                </a:highlight>
                <a:latin typeface="Economica"/>
                <a:ea typeface="Economica"/>
                <a:cs typeface="Economica"/>
                <a:sym typeface="Economica"/>
              </a:rPr>
              <a:t> e </a:t>
            </a:r>
            <a:r>
              <a:rPr b="1" lang="it" sz="1700">
                <a:solidFill>
                  <a:srgbClr val="BF9000"/>
                </a:solidFill>
                <a:latin typeface="Economica"/>
                <a:ea typeface="Economica"/>
                <a:cs typeface="Economica"/>
                <a:sym typeface="Economica"/>
              </a:rPr>
              <a:t>catarro</a:t>
            </a:r>
            <a:r>
              <a:rPr lang="it" sz="1700">
                <a:highlight>
                  <a:srgbClr val="F9F9F9"/>
                </a:highlight>
                <a:latin typeface="Economica"/>
                <a:ea typeface="Economica"/>
                <a:cs typeface="Economica"/>
                <a:sym typeface="Economica"/>
              </a:rPr>
              <a:t>, diminuzione della capacità polmonare,</a:t>
            </a:r>
            <a:r>
              <a:rPr lang="it" sz="1700">
                <a:highlight>
                  <a:srgbClr val="F9F9F9"/>
                </a:highlight>
                <a:uFill>
                  <a:noFill/>
                </a:uFill>
                <a:latin typeface="Economica"/>
                <a:ea typeface="Economica"/>
                <a:cs typeface="Economica"/>
                <a:sym typeface="Economica"/>
                <a:hlinkClick r:id="rId5"/>
              </a:rPr>
              <a:t> </a:t>
            </a:r>
            <a:r>
              <a:rPr b="1" lang="it" sz="1700">
                <a:solidFill>
                  <a:srgbClr val="BF9000"/>
                </a:solidFill>
                <a:uFill>
                  <a:noFill/>
                </a:uFill>
                <a:latin typeface="Economica"/>
                <a:ea typeface="Economica"/>
                <a:cs typeface="Economica"/>
                <a:sym typeface="Economica"/>
                <a:hlinkClick r:id="rId6"/>
              </a:rPr>
              <a:t>Bronchite cronica</a:t>
            </a:r>
            <a:r>
              <a:rPr lang="it" sz="1700">
                <a:highlight>
                  <a:srgbClr val="F9F9F9"/>
                </a:highlight>
                <a:latin typeface="Economica"/>
                <a:ea typeface="Economica"/>
                <a:cs typeface="Economica"/>
                <a:sym typeface="Economica"/>
              </a:rPr>
              <a:t>,</a:t>
            </a:r>
            <a:r>
              <a:rPr lang="it" sz="1700">
                <a:highlight>
                  <a:srgbClr val="F9F9F9"/>
                </a:highlight>
                <a:uFill>
                  <a:noFill/>
                </a:uFill>
                <a:latin typeface="Economica"/>
                <a:ea typeface="Economica"/>
                <a:cs typeface="Economica"/>
                <a:sym typeface="Economica"/>
                <a:hlinkClick r:id="rId7"/>
              </a:rPr>
              <a:t> </a:t>
            </a:r>
            <a:r>
              <a:rPr b="1" lang="it" sz="1700">
                <a:solidFill>
                  <a:srgbClr val="BF9000"/>
                </a:solidFill>
                <a:uFill>
                  <a:noFill/>
                </a:uFill>
                <a:latin typeface="Economica"/>
                <a:ea typeface="Economica"/>
                <a:cs typeface="Economica"/>
                <a:sym typeface="Economica"/>
                <a:hlinkClick r:id="rId8"/>
              </a:rPr>
              <a:t>BPCO</a:t>
            </a:r>
            <a:r>
              <a:rPr lang="it" sz="1700">
                <a:highlight>
                  <a:srgbClr val="F9F9F9"/>
                </a:highlight>
                <a:latin typeface="Economica"/>
                <a:ea typeface="Economica"/>
                <a:cs typeface="Economica"/>
                <a:sym typeface="Economica"/>
              </a:rPr>
              <a:t>).</a:t>
            </a:r>
            <a:endParaRPr sz="1700">
              <a:latin typeface="Economica"/>
              <a:ea typeface="Economica"/>
              <a:cs typeface="Economica"/>
              <a:sym typeface="Economica"/>
            </a:endParaRPr>
          </a:p>
        </p:txBody>
      </p:sp>
      <p:pic>
        <p:nvPicPr>
          <p:cNvPr id="108" name="Google Shape;108;p19"/>
          <p:cNvPicPr preferRelativeResize="0"/>
          <p:nvPr/>
        </p:nvPicPr>
        <p:blipFill>
          <a:blip r:embed="rId9">
            <a:alphaModFix/>
          </a:blip>
          <a:stretch>
            <a:fillRect/>
          </a:stretch>
        </p:blipFill>
        <p:spPr>
          <a:xfrm>
            <a:off x="3048000" y="2429525"/>
            <a:ext cx="3048000" cy="2228850"/>
          </a:xfrm>
          <a:prstGeom prst="rect">
            <a:avLst/>
          </a:prstGeom>
          <a:noFill/>
          <a:ln>
            <a:noFill/>
          </a:ln>
        </p:spPr>
      </p:pic>
    </p:spTree>
  </p:cSld>
  <p:clrMapOvr>
    <a:masterClrMapping/>
  </p:clrMapOvr>
  <mc:AlternateContent>
    <mc:Choice Requires="p14">
      <p:transition spd="slow" p14:dur="1000">
        <p14:gallery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 name="Shape 112"/>
        <p:cNvGrpSpPr/>
        <p:nvPr/>
      </p:nvGrpSpPr>
      <p:grpSpPr>
        <a:xfrm>
          <a:off x="0" y="0"/>
          <a:ext cx="0" cy="0"/>
          <a:chOff x="0" y="0"/>
          <a:chExt cx="0" cy="0"/>
        </a:xfrm>
      </p:grpSpPr>
      <p:sp>
        <p:nvSpPr>
          <p:cNvPr id="113" name="Google Shape;113;p20"/>
          <p:cNvSpPr txBox="1"/>
          <p:nvPr>
            <p:ph idx="1" type="body"/>
          </p:nvPr>
        </p:nvSpPr>
        <p:spPr>
          <a:xfrm>
            <a:off x="311700" y="1055675"/>
            <a:ext cx="8520600" cy="3523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it">
                <a:latin typeface="Economica"/>
                <a:ea typeface="Economica"/>
                <a:cs typeface="Economica"/>
                <a:sym typeface="Economica"/>
              </a:rPr>
              <a:t>Il fumo “principale” delle </a:t>
            </a:r>
            <a:r>
              <a:rPr b="1" lang="it">
                <a:solidFill>
                  <a:srgbClr val="BF9000"/>
                </a:solidFill>
                <a:latin typeface="Economica"/>
                <a:ea typeface="Economica"/>
                <a:cs typeface="Economica"/>
                <a:sym typeface="Economica"/>
              </a:rPr>
              <a:t>sigarette</a:t>
            </a:r>
            <a:r>
              <a:rPr lang="it">
                <a:latin typeface="Economica"/>
                <a:ea typeface="Economica"/>
                <a:cs typeface="Economica"/>
                <a:sym typeface="Economica"/>
              </a:rPr>
              <a:t>, cioè quello che viene assorbito dal fumatore, è la prima fonte di esposizione ad agenti chimici </a:t>
            </a:r>
            <a:r>
              <a:rPr b="1" lang="it">
                <a:solidFill>
                  <a:srgbClr val="BF9000"/>
                </a:solidFill>
                <a:latin typeface="Economica"/>
                <a:ea typeface="Economica"/>
                <a:cs typeface="Economica"/>
                <a:sym typeface="Economica"/>
              </a:rPr>
              <a:t>tossici </a:t>
            </a:r>
            <a:r>
              <a:rPr lang="it">
                <a:latin typeface="Economica"/>
                <a:ea typeface="Economica"/>
                <a:cs typeface="Economica"/>
                <a:sym typeface="Economica"/>
              </a:rPr>
              <a:t>e la prima causa di </a:t>
            </a:r>
            <a:r>
              <a:rPr b="1" lang="it">
                <a:solidFill>
                  <a:srgbClr val="BF9000"/>
                </a:solidFill>
                <a:latin typeface="Economica"/>
                <a:ea typeface="Economica"/>
                <a:cs typeface="Economica"/>
                <a:sym typeface="Economica"/>
              </a:rPr>
              <a:t>malattie</a:t>
            </a:r>
            <a:r>
              <a:rPr lang="it">
                <a:latin typeface="Economica"/>
                <a:ea typeface="Economica"/>
                <a:cs typeface="Economica"/>
                <a:sym typeface="Economica"/>
              </a:rPr>
              <a:t>, anche gravi, che coinvolgono l’apparato respiratorio.</a:t>
            </a:r>
            <a:endParaRPr>
              <a:latin typeface="Economica"/>
              <a:ea typeface="Economica"/>
              <a:cs typeface="Economica"/>
              <a:sym typeface="Economica"/>
            </a:endParaRPr>
          </a:p>
        </p:txBody>
      </p:sp>
      <p:sp>
        <p:nvSpPr>
          <p:cNvPr id="114" name="Google Shape;114;p20"/>
          <p:cNvSpPr txBox="1"/>
          <p:nvPr/>
        </p:nvSpPr>
        <p:spPr>
          <a:xfrm>
            <a:off x="436575" y="206375"/>
            <a:ext cx="8443200" cy="84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it" sz="4200">
                <a:latin typeface="Economica"/>
                <a:ea typeface="Economica"/>
                <a:cs typeface="Economica"/>
                <a:sym typeface="Economica"/>
              </a:rPr>
              <a:t>Il fumo</a:t>
            </a:r>
            <a:endParaRPr sz="4200">
              <a:latin typeface="Economica"/>
              <a:ea typeface="Economica"/>
              <a:cs typeface="Economica"/>
              <a:sym typeface="Economica"/>
            </a:endParaRPr>
          </a:p>
        </p:txBody>
      </p:sp>
      <p:pic>
        <p:nvPicPr>
          <p:cNvPr id="115" name="Google Shape;115;p20"/>
          <p:cNvPicPr preferRelativeResize="0"/>
          <p:nvPr/>
        </p:nvPicPr>
        <p:blipFill>
          <a:blip r:embed="rId3">
            <a:alphaModFix/>
          </a:blip>
          <a:stretch>
            <a:fillRect/>
          </a:stretch>
        </p:blipFill>
        <p:spPr>
          <a:xfrm>
            <a:off x="2317087" y="1975800"/>
            <a:ext cx="4509825" cy="2571751"/>
          </a:xfrm>
          <a:prstGeom prst="rect">
            <a:avLst/>
          </a:prstGeom>
          <a:noFill/>
          <a:ln>
            <a:noFill/>
          </a:ln>
        </p:spPr>
      </p:pic>
    </p:spTree>
  </p:cSld>
  <p:clrMapOvr>
    <a:masterClrMapping/>
  </p:clrMapOvr>
  <mc:AlternateContent>
    <mc:Choice Requires="p14">
      <p:transition spd="slow" p14:dur="10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Google Shape;120;p21"/>
          <p:cNvSpPr txBox="1"/>
          <p:nvPr>
            <p:ph type="title"/>
          </p:nvPr>
        </p:nvSpPr>
        <p:spPr>
          <a:xfrm>
            <a:off x="95225" y="575975"/>
            <a:ext cx="52071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it"/>
              <a:t>Composizione della sigaretta</a:t>
            </a:r>
            <a:endParaRPr/>
          </a:p>
        </p:txBody>
      </p:sp>
      <p:sp>
        <p:nvSpPr>
          <p:cNvPr id="121" name="Google Shape;121;p21"/>
          <p:cNvSpPr txBox="1"/>
          <p:nvPr>
            <p:ph idx="1" type="body"/>
          </p:nvPr>
        </p:nvSpPr>
        <p:spPr>
          <a:xfrm>
            <a:off x="388925" y="1472050"/>
            <a:ext cx="4619700" cy="30366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it" sz="1800">
                <a:latin typeface="Economica"/>
                <a:ea typeface="Economica"/>
                <a:cs typeface="Economica"/>
                <a:sym typeface="Economica"/>
              </a:rPr>
              <a:t>I</a:t>
            </a:r>
            <a:r>
              <a:rPr lang="it" sz="1800">
                <a:latin typeface="Economica"/>
                <a:ea typeface="Economica"/>
                <a:cs typeface="Economica"/>
                <a:sym typeface="Economica"/>
              </a:rPr>
              <a:t>l fumo principale è un aerosol complesso costituito da una </a:t>
            </a:r>
            <a:r>
              <a:rPr b="1" lang="it" sz="1800">
                <a:solidFill>
                  <a:srgbClr val="BF9000"/>
                </a:solidFill>
                <a:latin typeface="Economica"/>
                <a:ea typeface="Economica"/>
                <a:cs typeface="Economica"/>
                <a:sym typeface="Economica"/>
              </a:rPr>
              <a:t>fase vapore</a:t>
            </a:r>
            <a:r>
              <a:rPr lang="it" sz="1800">
                <a:latin typeface="Economica"/>
                <a:ea typeface="Economica"/>
                <a:cs typeface="Economica"/>
                <a:sym typeface="Economica"/>
              </a:rPr>
              <a:t> e una </a:t>
            </a:r>
            <a:r>
              <a:rPr b="1" lang="it" sz="1800">
                <a:solidFill>
                  <a:srgbClr val="BF9000"/>
                </a:solidFill>
                <a:latin typeface="Economica"/>
                <a:ea typeface="Economica"/>
                <a:cs typeface="Economica"/>
                <a:sym typeface="Economica"/>
              </a:rPr>
              <a:t>fase particolata</a:t>
            </a:r>
            <a:r>
              <a:rPr lang="it" sz="1800">
                <a:latin typeface="Economica"/>
                <a:ea typeface="Economica"/>
                <a:cs typeface="Economica"/>
                <a:sym typeface="Economica"/>
              </a:rPr>
              <a:t> i cui i costituenti del fumo sono distribuiti. </a:t>
            </a:r>
            <a:endParaRPr sz="1800">
              <a:latin typeface="Economica"/>
              <a:ea typeface="Economica"/>
              <a:cs typeface="Economica"/>
              <a:sym typeface="Economica"/>
            </a:endParaRPr>
          </a:p>
          <a:p>
            <a:pPr indent="0" lvl="0" marL="0" rtl="0" algn="just">
              <a:spcBef>
                <a:spcPts val="1600"/>
              </a:spcBef>
              <a:spcAft>
                <a:spcPts val="1600"/>
              </a:spcAft>
              <a:buNone/>
            </a:pPr>
            <a:r>
              <a:rPr lang="it" sz="1800">
                <a:latin typeface="Economica"/>
                <a:ea typeface="Economica"/>
                <a:cs typeface="Economica"/>
                <a:sym typeface="Economica"/>
              </a:rPr>
              <a:t>Si stima ci siano migliaia di sostanze tra cui centinaia considerate </a:t>
            </a:r>
            <a:r>
              <a:rPr b="1" lang="it" sz="1800">
                <a:solidFill>
                  <a:srgbClr val="BF9000"/>
                </a:solidFill>
                <a:latin typeface="Economica"/>
                <a:ea typeface="Economica"/>
                <a:cs typeface="Economica"/>
                <a:sym typeface="Economica"/>
              </a:rPr>
              <a:t>pericolose</a:t>
            </a:r>
            <a:r>
              <a:rPr lang="it" sz="1800">
                <a:latin typeface="Economica"/>
                <a:ea typeface="Economica"/>
                <a:cs typeface="Economica"/>
                <a:sym typeface="Economica"/>
              </a:rPr>
              <a:t> e circa settanta assolutamente </a:t>
            </a:r>
            <a:r>
              <a:rPr b="1" lang="it" sz="1800">
                <a:solidFill>
                  <a:srgbClr val="BF9000"/>
                </a:solidFill>
                <a:latin typeface="Economica"/>
                <a:ea typeface="Economica"/>
                <a:cs typeface="Economica"/>
                <a:sym typeface="Economica"/>
              </a:rPr>
              <a:t>cancerogene</a:t>
            </a:r>
            <a:r>
              <a:rPr lang="it" sz="1800">
                <a:latin typeface="Economica"/>
                <a:ea typeface="Economica"/>
                <a:cs typeface="Economica"/>
                <a:sym typeface="Economica"/>
              </a:rPr>
              <a:t>.</a:t>
            </a:r>
            <a:endParaRPr sz="1800">
              <a:latin typeface="Economica"/>
              <a:ea typeface="Economica"/>
              <a:cs typeface="Economica"/>
              <a:sym typeface="Economica"/>
            </a:endParaRPr>
          </a:p>
        </p:txBody>
      </p:sp>
      <p:pic>
        <p:nvPicPr>
          <p:cNvPr id="122" name="Google Shape;122;p21"/>
          <p:cNvPicPr preferRelativeResize="0"/>
          <p:nvPr/>
        </p:nvPicPr>
        <p:blipFill rotWithShape="1">
          <a:blip r:embed="rId3">
            <a:alphaModFix/>
          </a:blip>
          <a:srcRect b="0" l="0" r="0" t="1029"/>
          <a:stretch/>
        </p:blipFill>
        <p:spPr>
          <a:xfrm>
            <a:off x="5059375" y="575975"/>
            <a:ext cx="3892075" cy="4191000"/>
          </a:xfrm>
          <a:prstGeom prst="rect">
            <a:avLst/>
          </a:prstGeom>
          <a:noFill/>
          <a:ln>
            <a:noFill/>
          </a:ln>
        </p:spPr>
      </p:pic>
    </p:spTree>
  </p:cSld>
  <p:clrMapOvr>
    <a:masterClrMapping/>
  </p:clrMapOvr>
  <mc:AlternateContent>
    <mc:Choice Requires="p14">
      <p:transition spd="slow" p14:dur="1000">
        <p14:flip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Google Shape;127;p22"/>
          <p:cNvSpPr txBox="1"/>
          <p:nvPr>
            <p:ph idx="1" type="body"/>
          </p:nvPr>
        </p:nvSpPr>
        <p:spPr>
          <a:xfrm>
            <a:off x="377675" y="695600"/>
            <a:ext cx="3999900" cy="33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sz="2400">
                <a:latin typeface="Economica"/>
                <a:ea typeface="Economica"/>
                <a:cs typeface="Economica"/>
                <a:sym typeface="Economica"/>
              </a:rPr>
              <a:t>Sostanze che causano dipendenza:</a:t>
            </a:r>
            <a:endParaRPr b="1" sz="2400">
              <a:solidFill>
                <a:srgbClr val="56636B"/>
              </a:solidFill>
              <a:highlight>
                <a:srgbClr val="E2F1F6"/>
              </a:highlight>
              <a:latin typeface="Economica"/>
              <a:ea typeface="Economica"/>
              <a:cs typeface="Economica"/>
              <a:sym typeface="Economica"/>
            </a:endParaRPr>
          </a:p>
          <a:p>
            <a:pPr indent="0" lvl="0" marL="0" rtl="0" algn="l">
              <a:spcBef>
                <a:spcPts val="1600"/>
              </a:spcBef>
              <a:spcAft>
                <a:spcPts val="0"/>
              </a:spcAft>
              <a:buNone/>
            </a:pPr>
            <a:r>
              <a:rPr lang="it" sz="1800">
                <a:solidFill>
                  <a:srgbClr val="56636B"/>
                </a:solidFill>
                <a:latin typeface="Economica"/>
                <a:ea typeface="Economica"/>
                <a:cs typeface="Economica"/>
                <a:sym typeface="Economica"/>
              </a:rPr>
              <a:t>La </a:t>
            </a:r>
            <a:r>
              <a:rPr b="1" lang="it" sz="1800">
                <a:solidFill>
                  <a:srgbClr val="BF9000"/>
                </a:solidFill>
                <a:uFill>
                  <a:noFill/>
                </a:uFill>
                <a:latin typeface="Economica"/>
                <a:ea typeface="Economica"/>
                <a:cs typeface="Economica"/>
                <a:sym typeface="Economica"/>
                <a:hlinkClick r:id="rId3"/>
              </a:rPr>
              <a:t>nicotina</a:t>
            </a:r>
            <a:r>
              <a:rPr lang="it" sz="1800">
                <a:solidFill>
                  <a:srgbClr val="56636B"/>
                </a:solidFill>
                <a:latin typeface="Economica"/>
                <a:ea typeface="Economica"/>
                <a:cs typeface="Economica"/>
                <a:sym typeface="Economica"/>
              </a:rPr>
              <a:t> non è l'unica causa della dipendenza dalle sigarette. Purtroppo la </a:t>
            </a:r>
            <a:r>
              <a:rPr b="1" lang="it" sz="1800">
                <a:solidFill>
                  <a:srgbClr val="BF9000"/>
                </a:solidFill>
                <a:latin typeface="Economica"/>
                <a:ea typeface="Economica"/>
                <a:cs typeface="Economica"/>
                <a:sym typeface="Economica"/>
              </a:rPr>
              <a:t>dipendenza dal fumo</a:t>
            </a:r>
            <a:r>
              <a:rPr lang="it" sz="1800">
                <a:solidFill>
                  <a:srgbClr val="56636B"/>
                </a:solidFill>
                <a:latin typeface="Economica"/>
                <a:ea typeface="Economica"/>
                <a:cs typeface="Economica"/>
                <a:sym typeface="Economica"/>
              </a:rPr>
              <a:t> è un fenomeno complesso che deriva anche da aspetti sociali e psicologici legati all’uso della sigaretta. Inoltre, le sigarette, così come gli altri prodotti derivati dal </a:t>
            </a:r>
            <a:r>
              <a:rPr b="1" lang="it" sz="1800">
                <a:solidFill>
                  <a:srgbClr val="BF9000"/>
                </a:solidFill>
                <a:latin typeface="Economica"/>
                <a:ea typeface="Economica"/>
                <a:cs typeface="Economica"/>
                <a:sym typeface="Economica"/>
              </a:rPr>
              <a:t>tabacco</a:t>
            </a:r>
            <a:r>
              <a:rPr lang="it" sz="1800">
                <a:solidFill>
                  <a:srgbClr val="56636B"/>
                </a:solidFill>
                <a:latin typeface="Economica"/>
                <a:ea typeface="Economica"/>
                <a:cs typeface="Economica"/>
                <a:sym typeface="Economica"/>
              </a:rPr>
              <a:t>, contengono altre sostanze la cui funzione è migliorare il rilascio e l’assorbimento della </a:t>
            </a:r>
            <a:r>
              <a:rPr b="1" lang="it" sz="1800">
                <a:solidFill>
                  <a:srgbClr val="BF9000"/>
                </a:solidFill>
                <a:latin typeface="Economica"/>
                <a:ea typeface="Economica"/>
                <a:cs typeface="Economica"/>
                <a:sym typeface="Economica"/>
              </a:rPr>
              <a:t>nicotina</a:t>
            </a:r>
            <a:r>
              <a:rPr lang="it" sz="1800">
                <a:solidFill>
                  <a:srgbClr val="56636B"/>
                </a:solidFill>
                <a:latin typeface="Economica"/>
                <a:ea typeface="Economica"/>
                <a:cs typeface="Economica"/>
                <a:sym typeface="Economica"/>
              </a:rPr>
              <a:t>, ma che sono in grado esse stesse di indurre dipendenza.</a:t>
            </a:r>
            <a:endParaRPr sz="1800">
              <a:solidFill>
                <a:srgbClr val="56636B"/>
              </a:solidFill>
              <a:latin typeface="Economica"/>
              <a:ea typeface="Economica"/>
              <a:cs typeface="Economica"/>
              <a:sym typeface="Economica"/>
            </a:endParaRPr>
          </a:p>
          <a:p>
            <a:pPr indent="0" lvl="0" marL="0" rtl="0" algn="l">
              <a:spcBef>
                <a:spcPts val="0"/>
              </a:spcBef>
              <a:spcAft>
                <a:spcPts val="0"/>
              </a:spcAft>
              <a:buNone/>
            </a:pPr>
            <a:r>
              <a:t/>
            </a:r>
            <a:endParaRPr>
              <a:latin typeface="Arial Narrow"/>
              <a:ea typeface="Arial Narrow"/>
              <a:cs typeface="Arial Narrow"/>
              <a:sym typeface="Arial Narrow"/>
            </a:endParaRPr>
          </a:p>
          <a:p>
            <a:pPr indent="0" lvl="0" marL="0" rtl="0" algn="l">
              <a:spcBef>
                <a:spcPts val="1600"/>
              </a:spcBef>
              <a:spcAft>
                <a:spcPts val="1600"/>
              </a:spcAft>
              <a:buNone/>
            </a:pPr>
            <a:r>
              <a:t/>
            </a:r>
            <a:endParaRPr/>
          </a:p>
        </p:txBody>
      </p:sp>
      <p:pic>
        <p:nvPicPr>
          <p:cNvPr id="128" name="Google Shape;128;p22"/>
          <p:cNvPicPr preferRelativeResize="0"/>
          <p:nvPr/>
        </p:nvPicPr>
        <p:blipFill>
          <a:blip r:embed="rId4">
            <a:alphaModFix/>
          </a:blip>
          <a:stretch>
            <a:fillRect/>
          </a:stretch>
        </p:blipFill>
        <p:spPr>
          <a:xfrm>
            <a:off x="4831762" y="1640875"/>
            <a:ext cx="3647576" cy="2012250"/>
          </a:xfrm>
          <a:prstGeom prst="rect">
            <a:avLst/>
          </a:prstGeom>
          <a:noFill/>
          <a:ln>
            <a:noFill/>
          </a:ln>
        </p:spPr>
      </p:pic>
      <p:sp>
        <p:nvSpPr>
          <p:cNvPr id="129" name="Google Shape;129;p22"/>
          <p:cNvSpPr txBox="1"/>
          <p:nvPr/>
        </p:nvSpPr>
        <p:spPr>
          <a:xfrm>
            <a:off x="5254625" y="631525"/>
            <a:ext cx="1873200" cy="70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Tree>
  </p:cSld>
  <p:clrMapOvr>
    <a:masterClrMapping/>
  </p:clrMapOvr>
  <mc:AlternateContent>
    <mc:Choice Requires="p14">
      <p:transition spd="slow" p14:dur="1000">
        <p:fade thruBlk="1"/>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23"/>
          <p:cNvSpPr txBox="1"/>
          <p:nvPr>
            <p:ph idx="2" type="body"/>
          </p:nvPr>
        </p:nvSpPr>
        <p:spPr>
          <a:xfrm>
            <a:off x="797750" y="676200"/>
            <a:ext cx="3999900" cy="369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sz="2400">
                <a:latin typeface="Economica"/>
                <a:ea typeface="Economica"/>
                <a:cs typeface="Economica"/>
                <a:sym typeface="Economica"/>
              </a:rPr>
              <a:t>Malattie causate dal fumo:</a:t>
            </a:r>
            <a:endParaRPr sz="2400">
              <a:latin typeface="Economica"/>
              <a:ea typeface="Economica"/>
              <a:cs typeface="Economica"/>
              <a:sym typeface="Economica"/>
            </a:endParaRPr>
          </a:p>
          <a:p>
            <a:pPr indent="-342900" lvl="0" marL="457200" rtl="0" algn="l">
              <a:spcBef>
                <a:spcPts val="1600"/>
              </a:spcBef>
              <a:spcAft>
                <a:spcPts val="0"/>
              </a:spcAft>
              <a:buClr>
                <a:srgbClr val="222222"/>
              </a:buClr>
              <a:buSzPts val="1800"/>
              <a:buFont typeface="Arial"/>
              <a:buChar char="❏"/>
            </a:pPr>
            <a:r>
              <a:rPr lang="it" sz="1800">
                <a:solidFill>
                  <a:srgbClr val="000000"/>
                </a:solidFill>
                <a:highlight>
                  <a:srgbClr val="FFFFFF"/>
                </a:highlight>
                <a:latin typeface="Economica"/>
                <a:ea typeface="Economica"/>
                <a:cs typeface="Economica"/>
                <a:sym typeface="Economica"/>
              </a:rPr>
              <a:t>Malattie</a:t>
            </a:r>
            <a:r>
              <a:rPr lang="it" sz="1800">
                <a:solidFill>
                  <a:srgbClr val="222222"/>
                </a:solidFill>
                <a:highlight>
                  <a:srgbClr val="FFFFFF"/>
                </a:highlight>
                <a:latin typeface="Economica"/>
                <a:ea typeface="Economica"/>
                <a:cs typeface="Economica"/>
                <a:sym typeface="Economica"/>
              </a:rPr>
              <a:t> cardiovascolari e circolatorie;</a:t>
            </a:r>
            <a:endParaRPr sz="1800">
              <a:solidFill>
                <a:srgbClr val="222222"/>
              </a:solidFill>
              <a:highlight>
                <a:srgbClr val="FFFFFF"/>
              </a:highlight>
              <a:latin typeface="Economica"/>
              <a:ea typeface="Economica"/>
              <a:cs typeface="Economica"/>
              <a:sym typeface="Economica"/>
            </a:endParaRPr>
          </a:p>
          <a:p>
            <a:pPr indent="-342900" lvl="0" marL="457200" rtl="0" algn="l">
              <a:spcBef>
                <a:spcPts val="0"/>
              </a:spcBef>
              <a:spcAft>
                <a:spcPts val="0"/>
              </a:spcAft>
              <a:buClr>
                <a:srgbClr val="222222"/>
              </a:buClr>
              <a:buSzPts val="1800"/>
              <a:buFont typeface="Arial"/>
              <a:buChar char="❏"/>
            </a:pPr>
            <a:r>
              <a:rPr lang="it" sz="1800">
                <a:solidFill>
                  <a:srgbClr val="222222"/>
                </a:solidFill>
                <a:highlight>
                  <a:srgbClr val="FFFFFF"/>
                </a:highlight>
                <a:latin typeface="Economica"/>
                <a:ea typeface="Economica"/>
                <a:cs typeface="Economica"/>
                <a:sym typeface="Economica"/>
              </a:rPr>
              <a:t>Malattie del cavo orale e dei denti;</a:t>
            </a:r>
            <a:endParaRPr sz="1800">
              <a:solidFill>
                <a:srgbClr val="222222"/>
              </a:solidFill>
              <a:highlight>
                <a:srgbClr val="FFFFFF"/>
              </a:highlight>
              <a:latin typeface="Economica"/>
              <a:ea typeface="Economica"/>
              <a:cs typeface="Economica"/>
              <a:sym typeface="Economica"/>
            </a:endParaRPr>
          </a:p>
          <a:p>
            <a:pPr indent="-342900" lvl="0" marL="457200" rtl="0" algn="l">
              <a:spcBef>
                <a:spcPts val="0"/>
              </a:spcBef>
              <a:spcAft>
                <a:spcPts val="0"/>
              </a:spcAft>
              <a:buClr>
                <a:srgbClr val="222222"/>
              </a:buClr>
              <a:buSzPts val="1800"/>
              <a:buFont typeface="Arial"/>
              <a:buChar char="❏"/>
            </a:pPr>
            <a:r>
              <a:rPr lang="it" sz="1800">
                <a:solidFill>
                  <a:srgbClr val="222222"/>
                </a:solidFill>
                <a:highlight>
                  <a:srgbClr val="FFFFFF"/>
                </a:highlight>
                <a:latin typeface="Economica"/>
                <a:ea typeface="Economica"/>
                <a:cs typeface="Economica"/>
                <a:sym typeface="Economica"/>
              </a:rPr>
              <a:t>Cancro della laringe;</a:t>
            </a:r>
            <a:endParaRPr sz="1800">
              <a:solidFill>
                <a:srgbClr val="222222"/>
              </a:solidFill>
              <a:highlight>
                <a:srgbClr val="FFFFFF"/>
              </a:highlight>
              <a:latin typeface="Economica"/>
              <a:ea typeface="Economica"/>
              <a:cs typeface="Economica"/>
              <a:sym typeface="Economica"/>
            </a:endParaRPr>
          </a:p>
          <a:p>
            <a:pPr indent="-342900" lvl="0" marL="457200" rtl="0" algn="l">
              <a:spcBef>
                <a:spcPts val="0"/>
              </a:spcBef>
              <a:spcAft>
                <a:spcPts val="0"/>
              </a:spcAft>
              <a:buClr>
                <a:srgbClr val="222222"/>
              </a:buClr>
              <a:buSzPts val="1800"/>
              <a:buFont typeface="Economica"/>
              <a:buChar char="❏"/>
            </a:pPr>
            <a:r>
              <a:rPr lang="it" sz="1800">
                <a:solidFill>
                  <a:srgbClr val="222222"/>
                </a:solidFill>
                <a:highlight>
                  <a:srgbClr val="FFFFFF"/>
                </a:highlight>
                <a:latin typeface="Economica"/>
                <a:ea typeface="Economica"/>
                <a:cs typeface="Economica"/>
                <a:sym typeface="Economica"/>
              </a:rPr>
              <a:t>Cancro dell'esofago;</a:t>
            </a:r>
            <a:endParaRPr sz="1800">
              <a:solidFill>
                <a:srgbClr val="222222"/>
              </a:solidFill>
              <a:highlight>
                <a:srgbClr val="FFFFFF"/>
              </a:highlight>
              <a:latin typeface="Economica"/>
              <a:ea typeface="Economica"/>
              <a:cs typeface="Economica"/>
              <a:sym typeface="Economica"/>
            </a:endParaRPr>
          </a:p>
          <a:p>
            <a:pPr indent="-342900" lvl="0" marL="457200" rtl="0" algn="l">
              <a:spcBef>
                <a:spcPts val="0"/>
              </a:spcBef>
              <a:spcAft>
                <a:spcPts val="0"/>
              </a:spcAft>
              <a:buClr>
                <a:srgbClr val="222222"/>
              </a:buClr>
              <a:buSzPts val="1800"/>
              <a:buFont typeface="Economica"/>
              <a:buChar char="❏"/>
            </a:pPr>
            <a:r>
              <a:rPr lang="it" sz="1800">
                <a:solidFill>
                  <a:srgbClr val="222222"/>
                </a:solidFill>
                <a:highlight>
                  <a:srgbClr val="FFFFFF"/>
                </a:highlight>
                <a:latin typeface="Economica"/>
                <a:ea typeface="Economica"/>
                <a:cs typeface="Economica"/>
                <a:sym typeface="Economica"/>
              </a:rPr>
              <a:t>Cancro dei polmoni;</a:t>
            </a:r>
            <a:endParaRPr sz="1800">
              <a:solidFill>
                <a:srgbClr val="222222"/>
              </a:solidFill>
              <a:highlight>
                <a:srgbClr val="FFFFFF"/>
              </a:highlight>
              <a:latin typeface="Economica"/>
              <a:ea typeface="Economica"/>
              <a:cs typeface="Economica"/>
              <a:sym typeface="Economica"/>
            </a:endParaRPr>
          </a:p>
          <a:p>
            <a:pPr indent="-342900" lvl="0" marL="457200" rtl="0" algn="l">
              <a:spcBef>
                <a:spcPts val="0"/>
              </a:spcBef>
              <a:spcAft>
                <a:spcPts val="0"/>
              </a:spcAft>
              <a:buClr>
                <a:srgbClr val="222222"/>
              </a:buClr>
              <a:buSzPts val="1800"/>
              <a:buFont typeface="Economica"/>
              <a:buChar char="❏"/>
            </a:pPr>
            <a:r>
              <a:rPr lang="it" sz="1800">
                <a:solidFill>
                  <a:srgbClr val="222222"/>
                </a:solidFill>
                <a:highlight>
                  <a:srgbClr val="FFFFFF"/>
                </a:highlight>
                <a:latin typeface="Economica"/>
                <a:ea typeface="Economica"/>
                <a:cs typeface="Economica"/>
                <a:sym typeface="Economica"/>
              </a:rPr>
              <a:t>Cancro del pancreas;</a:t>
            </a:r>
            <a:endParaRPr sz="1800">
              <a:solidFill>
                <a:srgbClr val="222222"/>
              </a:solidFill>
              <a:highlight>
                <a:srgbClr val="FFFFFF"/>
              </a:highlight>
              <a:latin typeface="Economica"/>
              <a:ea typeface="Economica"/>
              <a:cs typeface="Economica"/>
              <a:sym typeface="Economica"/>
            </a:endParaRPr>
          </a:p>
          <a:p>
            <a:pPr indent="-342900" lvl="0" marL="457200" rtl="0" algn="l">
              <a:spcBef>
                <a:spcPts val="0"/>
              </a:spcBef>
              <a:spcAft>
                <a:spcPts val="0"/>
              </a:spcAft>
              <a:buClr>
                <a:srgbClr val="222222"/>
              </a:buClr>
              <a:buSzPts val="1800"/>
              <a:buFont typeface="Economica"/>
              <a:buChar char="❏"/>
            </a:pPr>
            <a:r>
              <a:rPr lang="it" sz="1800">
                <a:solidFill>
                  <a:srgbClr val="222222"/>
                </a:solidFill>
                <a:highlight>
                  <a:srgbClr val="FFFFFF"/>
                </a:highlight>
                <a:latin typeface="Economica"/>
                <a:ea typeface="Economica"/>
                <a:cs typeface="Economica"/>
                <a:sym typeface="Economica"/>
              </a:rPr>
              <a:t>Cancro del rene, cancro della vescica.</a:t>
            </a:r>
            <a:endParaRPr sz="1800">
              <a:solidFill>
                <a:srgbClr val="222222"/>
              </a:solidFill>
              <a:highlight>
                <a:srgbClr val="FFFFFF"/>
              </a:highlight>
              <a:latin typeface="Economica"/>
              <a:ea typeface="Economica"/>
              <a:cs typeface="Economica"/>
              <a:sym typeface="Economica"/>
            </a:endParaRPr>
          </a:p>
          <a:p>
            <a:pPr indent="0" lvl="0" marL="457200" rtl="0" algn="l">
              <a:spcBef>
                <a:spcPts val="300"/>
              </a:spcBef>
              <a:spcAft>
                <a:spcPts val="0"/>
              </a:spcAft>
              <a:buNone/>
            </a:pPr>
            <a:r>
              <a:t/>
            </a:r>
            <a:endParaRPr sz="1800">
              <a:latin typeface="Economica"/>
              <a:ea typeface="Economica"/>
              <a:cs typeface="Economica"/>
              <a:sym typeface="Economica"/>
            </a:endParaRPr>
          </a:p>
          <a:p>
            <a:pPr indent="0" lvl="0" marL="457200" rtl="0" algn="l">
              <a:spcBef>
                <a:spcPts val="1600"/>
              </a:spcBef>
              <a:spcAft>
                <a:spcPts val="0"/>
              </a:spcAft>
              <a:buNone/>
            </a:pPr>
            <a:r>
              <a:t/>
            </a:r>
            <a:endParaRPr>
              <a:solidFill>
                <a:srgbClr val="222222"/>
              </a:solidFill>
              <a:highlight>
                <a:srgbClr val="FFFFFF"/>
              </a:highlight>
              <a:latin typeface="Arial"/>
              <a:ea typeface="Arial"/>
              <a:cs typeface="Arial"/>
              <a:sym typeface="Arial"/>
            </a:endParaRPr>
          </a:p>
          <a:p>
            <a:pPr indent="0" lvl="0" marL="457200" rtl="0" algn="l">
              <a:spcBef>
                <a:spcPts val="300"/>
              </a:spcBef>
              <a:spcAft>
                <a:spcPts val="0"/>
              </a:spcAft>
              <a:buNone/>
            </a:pPr>
            <a:r>
              <a:t/>
            </a:r>
            <a:endParaRPr sz="1200"/>
          </a:p>
          <a:p>
            <a:pPr indent="0" lvl="0" marL="0" rtl="0" algn="l">
              <a:spcBef>
                <a:spcPts val="1600"/>
              </a:spcBef>
              <a:spcAft>
                <a:spcPts val="1600"/>
              </a:spcAft>
              <a:buNone/>
            </a:pPr>
            <a:r>
              <a:t/>
            </a:r>
            <a:endParaRPr sz="1000"/>
          </a:p>
        </p:txBody>
      </p:sp>
      <p:sp>
        <p:nvSpPr>
          <p:cNvPr id="135" name="Google Shape;135;p23"/>
          <p:cNvSpPr txBox="1"/>
          <p:nvPr/>
        </p:nvSpPr>
        <p:spPr>
          <a:xfrm>
            <a:off x="5284150" y="676200"/>
            <a:ext cx="1873200" cy="70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pic>
        <p:nvPicPr>
          <p:cNvPr id="136" name="Google Shape;136;p23"/>
          <p:cNvPicPr preferRelativeResize="0"/>
          <p:nvPr/>
        </p:nvPicPr>
        <p:blipFill>
          <a:blip r:embed="rId3">
            <a:alphaModFix/>
          </a:blip>
          <a:stretch>
            <a:fillRect/>
          </a:stretch>
        </p:blipFill>
        <p:spPr>
          <a:xfrm>
            <a:off x="4572000" y="1296600"/>
            <a:ext cx="4109050" cy="2279775"/>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24"/>
          <p:cNvSpPr txBox="1"/>
          <p:nvPr/>
        </p:nvSpPr>
        <p:spPr>
          <a:xfrm>
            <a:off x="2869425" y="555600"/>
            <a:ext cx="2421000" cy="75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142" name="Google Shape;142;p24"/>
          <p:cNvSpPr txBox="1"/>
          <p:nvPr/>
        </p:nvSpPr>
        <p:spPr>
          <a:xfrm>
            <a:off x="291575" y="1226075"/>
            <a:ext cx="8664600" cy="208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1600">
                <a:solidFill>
                  <a:srgbClr val="1A3040"/>
                </a:solidFill>
                <a:highlight>
                  <a:srgbClr val="FFFFFF"/>
                </a:highlight>
                <a:latin typeface="Economica"/>
                <a:ea typeface="Economica"/>
                <a:cs typeface="Economica"/>
                <a:sym typeface="Economica"/>
              </a:rPr>
              <a:t>Si sviluppa nelle cellule che costituiscono </a:t>
            </a:r>
            <a:r>
              <a:rPr b="1" lang="it" sz="1600">
                <a:solidFill>
                  <a:srgbClr val="BF9000"/>
                </a:solidFill>
                <a:highlight>
                  <a:srgbClr val="FFFFFF"/>
                </a:highlight>
                <a:latin typeface="Economica"/>
                <a:ea typeface="Economica"/>
                <a:cs typeface="Economica"/>
                <a:sym typeface="Economica"/>
              </a:rPr>
              <a:t>bronchi</a:t>
            </a:r>
            <a:r>
              <a:rPr lang="it" sz="1600">
                <a:solidFill>
                  <a:srgbClr val="1A3040"/>
                </a:solidFill>
                <a:highlight>
                  <a:srgbClr val="FFFFFF"/>
                </a:highlight>
                <a:latin typeface="Economica"/>
                <a:ea typeface="Economica"/>
                <a:cs typeface="Economica"/>
                <a:sym typeface="Economica"/>
              </a:rPr>
              <a:t>, bronchioli e alveoli può costituire una massa che </a:t>
            </a:r>
            <a:r>
              <a:rPr b="1" lang="it" sz="1600">
                <a:solidFill>
                  <a:srgbClr val="BF9000"/>
                </a:solidFill>
                <a:highlight>
                  <a:srgbClr val="FFFFFF"/>
                </a:highlight>
                <a:latin typeface="Economica"/>
                <a:ea typeface="Economica"/>
                <a:cs typeface="Economica"/>
                <a:sym typeface="Economica"/>
              </a:rPr>
              <a:t>ostruisce </a:t>
            </a:r>
            <a:r>
              <a:rPr lang="it" sz="1600">
                <a:solidFill>
                  <a:srgbClr val="1A3040"/>
                </a:solidFill>
                <a:highlight>
                  <a:srgbClr val="FFFFFF"/>
                </a:highlight>
                <a:latin typeface="Economica"/>
                <a:ea typeface="Economica"/>
                <a:cs typeface="Economica"/>
                <a:sym typeface="Economica"/>
              </a:rPr>
              <a:t>il corretto flusso dell'aria, oppure provocare emorragie polmonari o bronchiali.</a:t>
            </a:r>
            <a:endParaRPr sz="1600">
              <a:latin typeface="Economica"/>
              <a:ea typeface="Economica"/>
              <a:cs typeface="Economica"/>
              <a:sym typeface="Economica"/>
            </a:endParaRPr>
          </a:p>
        </p:txBody>
      </p:sp>
      <p:sp>
        <p:nvSpPr>
          <p:cNvPr id="143" name="Google Shape;143;p24"/>
          <p:cNvSpPr txBox="1"/>
          <p:nvPr/>
        </p:nvSpPr>
        <p:spPr>
          <a:xfrm>
            <a:off x="2536100" y="217900"/>
            <a:ext cx="3292500" cy="484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300"/>
              </a:spcAft>
              <a:buNone/>
            </a:pPr>
            <a:r>
              <a:rPr b="1" lang="it" sz="3000">
                <a:solidFill>
                  <a:srgbClr val="BF9000"/>
                </a:solidFill>
                <a:highlight>
                  <a:srgbClr val="FFFFFF"/>
                </a:highlight>
                <a:latin typeface="Economica"/>
                <a:ea typeface="Economica"/>
                <a:cs typeface="Economica"/>
                <a:sym typeface="Economica"/>
              </a:rPr>
              <a:t>Cancro dei polmoni</a:t>
            </a:r>
            <a:endParaRPr b="1" sz="3000">
              <a:solidFill>
                <a:srgbClr val="BF9000"/>
              </a:solidFill>
              <a:latin typeface="Open Sans"/>
              <a:ea typeface="Open Sans"/>
              <a:cs typeface="Open Sans"/>
              <a:sym typeface="Open Sans"/>
            </a:endParaRPr>
          </a:p>
        </p:txBody>
      </p:sp>
      <p:pic>
        <p:nvPicPr>
          <p:cNvPr id="144" name="Google Shape;144;p24"/>
          <p:cNvPicPr preferRelativeResize="0"/>
          <p:nvPr/>
        </p:nvPicPr>
        <p:blipFill>
          <a:blip r:embed="rId3">
            <a:alphaModFix/>
          </a:blip>
          <a:stretch>
            <a:fillRect/>
          </a:stretch>
        </p:blipFill>
        <p:spPr>
          <a:xfrm>
            <a:off x="1437926" y="2179675"/>
            <a:ext cx="6045575" cy="2325225"/>
          </a:xfrm>
          <a:prstGeom prst="rect">
            <a:avLst/>
          </a:prstGeom>
          <a:noFill/>
          <a:ln>
            <a:noFill/>
          </a:ln>
        </p:spPr>
      </p:pic>
    </p:spTree>
  </p:cSld>
  <p:clrMapOvr>
    <a:masterClrMapping/>
  </p:clrMapOvr>
  <mc:AlternateContent>
    <mc:Choice Requires="p14">
      <p:transition spd="slow" p14:dur="1000">
        <p:push/>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25"/>
          <p:cNvSpPr txBox="1"/>
          <p:nvPr>
            <p:ph idx="4294967295" type="body"/>
          </p:nvPr>
        </p:nvSpPr>
        <p:spPr>
          <a:xfrm>
            <a:off x="346625" y="1262100"/>
            <a:ext cx="2421000" cy="327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sz="1600">
                <a:solidFill>
                  <a:srgbClr val="1C2024"/>
                </a:solidFill>
                <a:highlight>
                  <a:srgbClr val="FFFFFF"/>
                </a:highlight>
                <a:latin typeface="Economica"/>
                <a:ea typeface="Economica"/>
                <a:cs typeface="Economica"/>
                <a:sym typeface="Economica"/>
              </a:rPr>
              <a:t>L’</a:t>
            </a:r>
            <a:r>
              <a:rPr b="1" lang="it" sz="1600">
                <a:solidFill>
                  <a:srgbClr val="BF9000"/>
                </a:solidFill>
                <a:highlight>
                  <a:srgbClr val="FFFFFF"/>
                </a:highlight>
                <a:latin typeface="Economica"/>
                <a:ea typeface="Economica"/>
                <a:cs typeface="Economica"/>
                <a:sym typeface="Economica"/>
              </a:rPr>
              <a:t>Infarto</a:t>
            </a:r>
            <a:r>
              <a:rPr lang="it" sz="1600">
                <a:solidFill>
                  <a:srgbClr val="1C2024"/>
                </a:solidFill>
                <a:highlight>
                  <a:srgbClr val="FFFFFF"/>
                </a:highlight>
                <a:latin typeface="Economica"/>
                <a:ea typeface="Economica"/>
                <a:cs typeface="Economica"/>
                <a:sym typeface="Economica"/>
              </a:rPr>
              <a:t> è causato da un coagulo di sangue o una placca arteriosclerotrica che ostruisce l’arterea.                 </a:t>
            </a:r>
            <a:endParaRPr sz="1600">
              <a:solidFill>
                <a:srgbClr val="1C2024"/>
              </a:solidFill>
              <a:highlight>
                <a:srgbClr val="FFFFFF"/>
              </a:highlight>
              <a:latin typeface="Economica"/>
              <a:ea typeface="Economica"/>
              <a:cs typeface="Economica"/>
              <a:sym typeface="Economica"/>
            </a:endParaRPr>
          </a:p>
          <a:p>
            <a:pPr indent="0" lvl="0" marL="0" rtl="0" algn="l">
              <a:spcBef>
                <a:spcPts val="0"/>
              </a:spcBef>
              <a:spcAft>
                <a:spcPts val="1600"/>
              </a:spcAft>
              <a:buNone/>
            </a:pPr>
            <a:r>
              <a:rPr lang="it" sz="1600">
                <a:solidFill>
                  <a:srgbClr val="1C2024"/>
                </a:solidFill>
                <a:highlight>
                  <a:srgbClr val="FFFFFF"/>
                </a:highlight>
                <a:latin typeface="Economica"/>
                <a:ea typeface="Economica"/>
                <a:cs typeface="Economica"/>
                <a:sym typeface="Economica"/>
              </a:rPr>
              <a:t> L'</a:t>
            </a:r>
            <a:r>
              <a:rPr b="1" lang="it" sz="1600">
                <a:solidFill>
                  <a:srgbClr val="BF9000"/>
                </a:solidFill>
                <a:highlight>
                  <a:srgbClr val="FFFFFF"/>
                </a:highlight>
                <a:latin typeface="Economica"/>
                <a:ea typeface="Economica"/>
                <a:cs typeface="Economica"/>
                <a:sym typeface="Economica"/>
              </a:rPr>
              <a:t>ictus</a:t>
            </a:r>
            <a:r>
              <a:rPr lang="it" sz="1600">
                <a:solidFill>
                  <a:srgbClr val="1C2024"/>
                </a:solidFill>
                <a:highlight>
                  <a:srgbClr val="FFFFFF"/>
                </a:highlight>
                <a:latin typeface="Economica"/>
                <a:ea typeface="Economica"/>
                <a:cs typeface="Economica"/>
                <a:sym typeface="Economica"/>
              </a:rPr>
              <a:t> </a:t>
            </a:r>
            <a:r>
              <a:rPr lang="it" sz="1600">
                <a:solidFill>
                  <a:srgbClr val="454545"/>
                </a:solidFill>
                <a:highlight>
                  <a:srgbClr val="FFFFFF"/>
                </a:highlight>
                <a:latin typeface="Economica"/>
                <a:ea typeface="Economica"/>
                <a:cs typeface="Economica"/>
                <a:sym typeface="Economica"/>
              </a:rPr>
              <a:t>è la conseguenza di un malfunzionamento della circolazione sanguigna nel cervello. Queste </a:t>
            </a:r>
            <a:r>
              <a:rPr b="1" lang="it" sz="1600">
                <a:solidFill>
                  <a:srgbClr val="BF9000"/>
                </a:solidFill>
                <a:highlight>
                  <a:srgbClr val="FFFFFF"/>
                </a:highlight>
                <a:latin typeface="Economica"/>
                <a:ea typeface="Economica"/>
                <a:cs typeface="Economica"/>
                <a:sym typeface="Economica"/>
              </a:rPr>
              <a:t>malattie </a:t>
            </a:r>
            <a:r>
              <a:rPr lang="it" sz="1600">
                <a:solidFill>
                  <a:srgbClr val="454545"/>
                </a:solidFill>
                <a:highlight>
                  <a:srgbClr val="FFFFFF"/>
                </a:highlight>
                <a:latin typeface="Economica"/>
                <a:ea typeface="Economica"/>
                <a:cs typeface="Economica"/>
                <a:sym typeface="Economica"/>
              </a:rPr>
              <a:t>hanno complicanze più gravi nei fumatori.</a:t>
            </a:r>
            <a:endParaRPr sz="1600">
              <a:solidFill>
                <a:srgbClr val="454545"/>
              </a:solidFill>
              <a:highlight>
                <a:srgbClr val="FFFFFF"/>
              </a:highlight>
              <a:latin typeface="Economica"/>
              <a:ea typeface="Economica"/>
              <a:cs typeface="Economica"/>
              <a:sym typeface="Economica"/>
            </a:endParaRPr>
          </a:p>
        </p:txBody>
      </p:sp>
      <p:sp>
        <p:nvSpPr>
          <p:cNvPr id="150" name="Google Shape;150;p25"/>
          <p:cNvSpPr txBox="1"/>
          <p:nvPr/>
        </p:nvSpPr>
        <p:spPr>
          <a:xfrm>
            <a:off x="2869425" y="555600"/>
            <a:ext cx="2421000" cy="75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151" name="Google Shape;151;p25"/>
          <p:cNvSpPr txBox="1"/>
          <p:nvPr/>
        </p:nvSpPr>
        <p:spPr>
          <a:xfrm>
            <a:off x="6464625" y="765300"/>
            <a:ext cx="1984500" cy="70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152" name="Google Shape;152;p25"/>
          <p:cNvSpPr txBox="1"/>
          <p:nvPr/>
        </p:nvSpPr>
        <p:spPr>
          <a:xfrm>
            <a:off x="361625" y="513325"/>
            <a:ext cx="2980800" cy="64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it" sz="2400">
                <a:solidFill>
                  <a:srgbClr val="BF9000"/>
                </a:solidFill>
                <a:latin typeface="Economica"/>
                <a:ea typeface="Economica"/>
                <a:cs typeface="Economica"/>
                <a:sym typeface="Economica"/>
              </a:rPr>
              <a:t>M</a:t>
            </a:r>
            <a:r>
              <a:rPr b="1" lang="it" sz="2400">
                <a:solidFill>
                  <a:srgbClr val="BF9000"/>
                </a:solidFill>
                <a:latin typeface="Economica"/>
                <a:ea typeface="Economica"/>
                <a:cs typeface="Economica"/>
                <a:sym typeface="Economica"/>
              </a:rPr>
              <a:t>alattie cardiovascolari e circolatorie</a:t>
            </a:r>
            <a:endParaRPr b="1" sz="2400">
              <a:solidFill>
                <a:srgbClr val="BF9000"/>
              </a:solidFill>
              <a:latin typeface="Economica"/>
              <a:ea typeface="Economica"/>
              <a:cs typeface="Economica"/>
              <a:sym typeface="Economica"/>
            </a:endParaRPr>
          </a:p>
        </p:txBody>
      </p:sp>
      <p:pic>
        <p:nvPicPr>
          <p:cNvPr descr="Visualizza immagine di origine" id="153" name="Google Shape;153;p25"/>
          <p:cNvPicPr preferRelativeResize="0"/>
          <p:nvPr/>
        </p:nvPicPr>
        <p:blipFill>
          <a:blip r:embed="rId3">
            <a:alphaModFix/>
          </a:blip>
          <a:stretch>
            <a:fillRect/>
          </a:stretch>
        </p:blipFill>
        <p:spPr>
          <a:xfrm>
            <a:off x="3899375" y="765300"/>
            <a:ext cx="4040280" cy="3366900"/>
          </a:xfrm>
          <a:prstGeom prst="rect">
            <a:avLst/>
          </a:prstGeom>
          <a:noFill/>
          <a:ln>
            <a:noFill/>
          </a:ln>
        </p:spPr>
      </p:pic>
    </p:spTree>
  </p:cSld>
  <p:clrMapOvr>
    <a:masterClrMapping/>
  </p:clrMapOvr>
  <mc:AlternateContent>
    <mc:Choice Requires="p14">
      <p:transition spd="slow" p14:dur="1000">
        <p:push/>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sp>
        <p:nvSpPr>
          <p:cNvPr id="158" name="Google Shape;158;p26"/>
          <p:cNvSpPr txBox="1"/>
          <p:nvPr/>
        </p:nvSpPr>
        <p:spPr>
          <a:xfrm>
            <a:off x="2869425" y="555600"/>
            <a:ext cx="2421000" cy="75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159" name="Google Shape;159;p26"/>
          <p:cNvSpPr txBox="1"/>
          <p:nvPr/>
        </p:nvSpPr>
        <p:spPr>
          <a:xfrm>
            <a:off x="6464625" y="765300"/>
            <a:ext cx="1984500" cy="70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160" name="Google Shape;160;p26"/>
          <p:cNvSpPr txBox="1"/>
          <p:nvPr/>
        </p:nvSpPr>
        <p:spPr>
          <a:xfrm>
            <a:off x="776800" y="555600"/>
            <a:ext cx="2789400" cy="706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300"/>
              </a:spcAft>
              <a:buNone/>
            </a:pPr>
            <a:r>
              <a:rPr b="1" lang="it" sz="2400">
                <a:solidFill>
                  <a:srgbClr val="BF9000"/>
                </a:solidFill>
                <a:highlight>
                  <a:srgbClr val="FFFFFF"/>
                </a:highlight>
                <a:latin typeface="Economica"/>
                <a:ea typeface="Economica"/>
                <a:cs typeface="Economica"/>
                <a:sym typeface="Economica"/>
              </a:rPr>
              <a:t>Cancro del rene</a:t>
            </a:r>
            <a:endParaRPr b="1" sz="2400">
              <a:solidFill>
                <a:srgbClr val="BF9000"/>
              </a:solidFill>
              <a:latin typeface="Open Sans"/>
              <a:ea typeface="Open Sans"/>
              <a:cs typeface="Open Sans"/>
              <a:sym typeface="Open Sans"/>
            </a:endParaRPr>
          </a:p>
        </p:txBody>
      </p:sp>
      <p:sp>
        <p:nvSpPr>
          <p:cNvPr id="161" name="Google Shape;161;p26"/>
          <p:cNvSpPr txBox="1"/>
          <p:nvPr/>
        </p:nvSpPr>
        <p:spPr>
          <a:xfrm>
            <a:off x="961000" y="1120275"/>
            <a:ext cx="2421000" cy="296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1600">
                <a:solidFill>
                  <a:srgbClr val="333333"/>
                </a:solidFill>
                <a:highlight>
                  <a:srgbClr val="FFFFFF"/>
                </a:highlight>
                <a:latin typeface="Economica"/>
                <a:ea typeface="Economica"/>
                <a:cs typeface="Economica"/>
                <a:sym typeface="Economica"/>
              </a:rPr>
              <a:t>Più o meno quattro tumori del rene su dieci sono causati dal </a:t>
            </a:r>
            <a:r>
              <a:rPr b="1" lang="it" sz="1600">
                <a:solidFill>
                  <a:srgbClr val="BF9000"/>
                </a:solidFill>
                <a:highlight>
                  <a:srgbClr val="FFFFFF"/>
                </a:highlight>
                <a:latin typeface="Economica"/>
                <a:ea typeface="Economica"/>
                <a:cs typeface="Economica"/>
                <a:sym typeface="Economica"/>
              </a:rPr>
              <a:t>tabagismo</a:t>
            </a:r>
            <a:r>
              <a:rPr lang="it" sz="1600">
                <a:solidFill>
                  <a:srgbClr val="333333"/>
                </a:solidFill>
                <a:highlight>
                  <a:srgbClr val="FFFFFF"/>
                </a:highlight>
                <a:latin typeface="Economica"/>
                <a:ea typeface="Economica"/>
                <a:cs typeface="Economica"/>
                <a:sym typeface="Economica"/>
              </a:rPr>
              <a:t>: il numero di sigarette fumate e gli anni di esposizione al fumo sono direttamente proporzionali all’aumento del rischio per questa malattia.</a:t>
            </a:r>
            <a:endParaRPr sz="1600">
              <a:latin typeface="Economica"/>
              <a:ea typeface="Economica"/>
              <a:cs typeface="Economica"/>
              <a:sym typeface="Economica"/>
            </a:endParaRPr>
          </a:p>
        </p:txBody>
      </p:sp>
      <p:pic>
        <p:nvPicPr>
          <p:cNvPr id="162" name="Google Shape;162;p26"/>
          <p:cNvPicPr preferRelativeResize="0"/>
          <p:nvPr/>
        </p:nvPicPr>
        <p:blipFill>
          <a:blip r:embed="rId3">
            <a:alphaModFix/>
          </a:blip>
          <a:stretch>
            <a:fillRect/>
          </a:stretch>
        </p:blipFill>
        <p:spPr>
          <a:xfrm>
            <a:off x="4424800" y="1146706"/>
            <a:ext cx="3877125" cy="2907844"/>
          </a:xfrm>
          <a:prstGeom prst="rect">
            <a:avLst/>
          </a:prstGeom>
          <a:noFill/>
          <a:ln>
            <a:noFill/>
          </a:ln>
        </p:spPr>
      </p:pic>
    </p:spTree>
  </p:cSld>
  <p:clrMapOvr>
    <a:masterClrMapping/>
  </p:clrMapOvr>
  <mc:AlternateContent>
    <mc:Choice Requires="p14">
      <p:transition spd="slow" p14:dur="1000">
        <p:push/>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pic>
        <p:nvPicPr>
          <p:cNvPr descr="Durante gli anni del liceo, Christine voleva sentirsi integrata, parte del gruppo, così ha iniziato a fumare all'età di 16 anni. È diventata dipendente e ha continuato a fumare per 28 anni: &quot;Scommetto che alcune persone mi guardano e dicono: 'questo non potrebbe mai succedere a me, non fumo così tanto, non sono davvero un fumatore', beh, non fumavo così tanto nemmeno io, poi ho avuto il cancro del cavo orale&quot;. Nel 2007, all'età di 44 anni, la vita di Christine è cambiata per sempre. Ha smesso di fumare quando con una biopsia i medici le hanno diagnosticato un tumore alla guancia. Dopo 35 trattamenti radioterapici e di chemioterapia, sembrava essere guarita. Ma il cancro è tornato nel 2008 e questa volta la chirurgia era la sua unica opzione e le hanno dovuto rimuovere quasi del tutto la mascella. Oggi Christine ha 55 anni, vive in Pennsylvania e racconta la sua storia per sensibilizzare il maggior numero di persone possibile: &quot;Il tabacco è un ladro che ti strappa via il tempo. Se non riesci a pensare di smettere per te stesso, fallo per coloro che ti amano e che tu ami&quot;. &#10; &#10;&#10;- Se il video ti è piaciuto: http://fanpa.ge/ISCRIVITI-A-FANPAGE-IT&#10;&#10;- Come attivare CORRETTAMENTE le notifiche, da qualsiasi smartphone: http://fanpa.ge/PROBLEMA-RISOLTO&#10;&#10; - Commenta con noi le ultime notizie, entra in Community: http://fanpa.ge/FANPAGE-COMMUNITY" id="167" name="Google Shape;167;p27" title="Fumare poco non fa male? I danni delle sigarette sul volto di Christine">
            <a:hlinkClick r:id="rId3"/>
          </p:cNvPr>
          <p:cNvPicPr preferRelativeResize="0"/>
          <p:nvPr/>
        </p:nvPicPr>
        <p:blipFill>
          <a:blip r:embed="rId4">
            <a:alphaModFix/>
          </a:blip>
          <a:stretch>
            <a:fillRect/>
          </a:stretch>
        </p:blipFill>
        <p:spPr>
          <a:xfrm>
            <a:off x="2019425" y="1078625"/>
            <a:ext cx="4572000" cy="3429000"/>
          </a:xfrm>
          <a:prstGeom prst="rect">
            <a:avLst/>
          </a:prstGeom>
          <a:noFill/>
          <a:ln>
            <a:noFill/>
          </a:ln>
        </p:spPr>
      </p:pic>
      <p:sp>
        <p:nvSpPr>
          <p:cNvPr id="168" name="Google Shape;168;p27"/>
          <p:cNvSpPr txBox="1"/>
          <p:nvPr/>
        </p:nvSpPr>
        <p:spPr>
          <a:xfrm>
            <a:off x="711575" y="228775"/>
            <a:ext cx="7187700" cy="693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it" sz="3000">
                <a:solidFill>
                  <a:schemeClr val="dk1"/>
                </a:solidFill>
                <a:latin typeface="Economica"/>
                <a:ea typeface="Economica"/>
                <a:cs typeface="Economica"/>
                <a:sym typeface="Economica"/>
              </a:rPr>
              <a:t>I danni delle </a:t>
            </a:r>
            <a:r>
              <a:rPr b="1" lang="it" sz="3000">
                <a:solidFill>
                  <a:srgbClr val="BF9000"/>
                </a:solidFill>
                <a:latin typeface="Economica"/>
                <a:ea typeface="Economica"/>
                <a:cs typeface="Economica"/>
                <a:sym typeface="Economica"/>
              </a:rPr>
              <a:t>sigarette</a:t>
            </a:r>
            <a:r>
              <a:rPr lang="it" sz="3000">
                <a:solidFill>
                  <a:schemeClr val="dk1"/>
                </a:solidFill>
                <a:latin typeface="Economica"/>
                <a:ea typeface="Economica"/>
                <a:cs typeface="Economica"/>
                <a:sym typeface="Economica"/>
              </a:rPr>
              <a:t> sul volto di Christine</a:t>
            </a:r>
            <a:endParaRPr sz="3000">
              <a:solidFill>
                <a:schemeClr val="dk1"/>
              </a:solidFill>
              <a:latin typeface="Economica"/>
              <a:ea typeface="Economica"/>
              <a:cs typeface="Economica"/>
              <a:sym typeface="Economica"/>
            </a:endParaRPr>
          </a:p>
          <a:p>
            <a:pPr indent="0" lvl="0" marL="0" rtl="0" algn="ctr">
              <a:spcBef>
                <a:spcPts val="0"/>
              </a:spcBef>
              <a:spcAft>
                <a:spcPts val="0"/>
              </a:spcAft>
              <a:buNone/>
            </a:pPr>
            <a:r>
              <a:t/>
            </a:r>
            <a:endParaRPr sz="1800">
              <a:latin typeface="Economica"/>
              <a:ea typeface="Economica"/>
              <a:cs typeface="Economica"/>
              <a:sym typeface="Economica"/>
            </a:endParaRPr>
          </a:p>
        </p:txBody>
      </p:sp>
    </p:spTree>
  </p:cSld>
  <p:clrMapOvr>
    <a:masterClrMapping/>
  </p:clrMapOvr>
  <mc:AlternateContent>
    <mc:Choice Requires="p14">
      <p:transition spd="slow" p14:dur="1000">
        <p:push dir="r"/>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Google Shape;173;p28"/>
          <p:cNvSpPr txBox="1"/>
          <p:nvPr>
            <p:ph type="title"/>
          </p:nvPr>
        </p:nvSpPr>
        <p:spPr>
          <a:xfrm>
            <a:off x="2390950" y="4435075"/>
            <a:ext cx="1439100" cy="281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it" sz="1800"/>
              <a:t>14/18 anni</a:t>
            </a:r>
            <a:endParaRPr sz="1800"/>
          </a:p>
        </p:txBody>
      </p:sp>
      <p:pic>
        <p:nvPicPr>
          <p:cNvPr id="174" name="Google Shape;174;p28"/>
          <p:cNvPicPr preferRelativeResize="0"/>
          <p:nvPr/>
        </p:nvPicPr>
        <p:blipFill>
          <a:blip r:embed="rId3">
            <a:alphaModFix/>
          </a:blip>
          <a:stretch>
            <a:fillRect/>
          </a:stretch>
        </p:blipFill>
        <p:spPr>
          <a:xfrm>
            <a:off x="1815375" y="674450"/>
            <a:ext cx="5513250" cy="3672050"/>
          </a:xfrm>
          <a:prstGeom prst="rect">
            <a:avLst/>
          </a:prstGeom>
          <a:noFill/>
          <a:ln>
            <a:noFill/>
          </a:ln>
        </p:spPr>
      </p:pic>
      <p:sp>
        <p:nvSpPr>
          <p:cNvPr id="175" name="Google Shape;175;p28"/>
          <p:cNvSpPr txBox="1"/>
          <p:nvPr/>
        </p:nvSpPr>
        <p:spPr>
          <a:xfrm>
            <a:off x="4641675" y="4268500"/>
            <a:ext cx="1313700" cy="22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1800">
                <a:latin typeface="Economica"/>
                <a:ea typeface="Economica"/>
                <a:cs typeface="Economica"/>
                <a:sym typeface="Economica"/>
              </a:rPr>
              <a:t>40/60 anni</a:t>
            </a:r>
            <a:endParaRPr sz="1800">
              <a:latin typeface="Economica"/>
              <a:ea typeface="Economica"/>
              <a:cs typeface="Economica"/>
              <a:sym typeface="Economica"/>
            </a:endParaRPr>
          </a:p>
        </p:txBody>
      </p:sp>
      <p:sp>
        <p:nvSpPr>
          <p:cNvPr id="176" name="Google Shape;176;p28"/>
          <p:cNvSpPr txBox="1"/>
          <p:nvPr/>
        </p:nvSpPr>
        <p:spPr>
          <a:xfrm>
            <a:off x="2541750" y="32900"/>
            <a:ext cx="4060500" cy="44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it" sz="3000">
                <a:latin typeface="Economica"/>
                <a:ea typeface="Economica"/>
                <a:cs typeface="Economica"/>
                <a:sym typeface="Economica"/>
              </a:rPr>
              <a:t>Dipendenza dal fumo di sigaretta</a:t>
            </a:r>
            <a:endParaRPr sz="3000">
              <a:latin typeface="Economica"/>
              <a:ea typeface="Economica"/>
              <a:cs typeface="Economica"/>
              <a:sym typeface="Economica"/>
            </a:endParaRPr>
          </a:p>
        </p:txBody>
      </p:sp>
      <p:sp>
        <p:nvSpPr>
          <p:cNvPr id="177" name="Google Shape;177;p28"/>
          <p:cNvSpPr txBox="1"/>
          <p:nvPr/>
        </p:nvSpPr>
        <p:spPr>
          <a:xfrm>
            <a:off x="6451100" y="2234025"/>
            <a:ext cx="831300" cy="9438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800">
                <a:latin typeface="Open Sans"/>
                <a:ea typeface="Open Sans"/>
                <a:cs typeface="Open Sans"/>
                <a:sym typeface="Open Sans"/>
              </a:rPr>
              <a:t>% fumatori</a:t>
            </a:r>
            <a:endParaRPr sz="800">
              <a:latin typeface="Open Sans"/>
              <a:ea typeface="Open Sans"/>
              <a:cs typeface="Open Sans"/>
              <a:sym typeface="Open Sans"/>
            </a:endParaRPr>
          </a:p>
          <a:p>
            <a:pPr indent="0" lvl="0" marL="0" rtl="0" algn="l">
              <a:spcBef>
                <a:spcPts val="0"/>
              </a:spcBef>
              <a:spcAft>
                <a:spcPts val="0"/>
              </a:spcAft>
              <a:buNone/>
            </a:pPr>
            <a:r>
              <a:t/>
            </a:r>
            <a:endParaRPr sz="800">
              <a:latin typeface="Open Sans"/>
              <a:ea typeface="Open Sans"/>
              <a:cs typeface="Open Sans"/>
              <a:sym typeface="Open Sans"/>
            </a:endParaRPr>
          </a:p>
          <a:p>
            <a:pPr indent="0" lvl="0" marL="0" rtl="0" algn="l">
              <a:spcBef>
                <a:spcPts val="0"/>
              </a:spcBef>
              <a:spcAft>
                <a:spcPts val="0"/>
              </a:spcAft>
              <a:buNone/>
            </a:pPr>
            <a:r>
              <a:rPr lang="it" sz="800">
                <a:latin typeface="Open Sans"/>
                <a:ea typeface="Open Sans"/>
                <a:cs typeface="Open Sans"/>
                <a:sym typeface="Open Sans"/>
              </a:rPr>
              <a:t>% non fumatori</a:t>
            </a:r>
            <a:endParaRPr sz="800">
              <a:latin typeface="Open Sans"/>
              <a:ea typeface="Open Sans"/>
              <a:cs typeface="Open Sans"/>
              <a:sym typeface="Open Sans"/>
            </a:endParaRPr>
          </a:p>
        </p:txBody>
      </p:sp>
      <p:sp>
        <p:nvSpPr>
          <p:cNvPr id="178" name="Google Shape;178;p28"/>
          <p:cNvSpPr txBox="1"/>
          <p:nvPr/>
        </p:nvSpPr>
        <p:spPr>
          <a:xfrm>
            <a:off x="6433700" y="2286000"/>
            <a:ext cx="17400" cy="4848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Tree>
  </p:cSld>
  <p:clrMapOvr>
    <a:masterClrMapping/>
  </p:clrMapOvr>
  <mc:AlternateContent>
    <mc:Choice Requires="p14">
      <p:transition spd="slow" p14:dur="1000">
        <p:push/>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29"/>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it">
                <a:solidFill>
                  <a:srgbClr val="BF9000"/>
                </a:solidFill>
              </a:rPr>
              <a:t>La s</a:t>
            </a:r>
            <a:r>
              <a:rPr lang="it">
                <a:solidFill>
                  <a:srgbClr val="BF9000"/>
                </a:solidFill>
              </a:rPr>
              <a:t>igaretta elettronica </a:t>
            </a:r>
            <a:endParaRPr>
              <a:solidFill>
                <a:srgbClr val="BF9000"/>
              </a:solidFill>
            </a:endParaRPr>
          </a:p>
        </p:txBody>
      </p:sp>
      <p:sp>
        <p:nvSpPr>
          <p:cNvPr id="184" name="Google Shape;184;p29"/>
          <p:cNvSpPr txBox="1"/>
          <p:nvPr>
            <p:ph idx="1" type="body"/>
          </p:nvPr>
        </p:nvSpPr>
        <p:spPr>
          <a:xfrm>
            <a:off x="311700" y="1147225"/>
            <a:ext cx="8520600" cy="3354000"/>
          </a:xfrm>
          <a:prstGeom prst="rect">
            <a:avLst/>
          </a:prstGeom>
        </p:spPr>
        <p:txBody>
          <a:bodyPr anchorCtr="0" anchor="t" bIns="91425" lIns="91425" spcFirstLastPara="1" rIns="91425" wrap="square" tIns="91425">
            <a:noAutofit/>
          </a:bodyPr>
          <a:lstStyle/>
          <a:p>
            <a:pPr indent="-323850" lvl="0" marL="457200" rtl="0" algn="l">
              <a:lnSpc>
                <a:spcPct val="140000"/>
              </a:lnSpc>
              <a:spcBef>
                <a:spcPts val="1200"/>
              </a:spcBef>
              <a:spcAft>
                <a:spcPts val="0"/>
              </a:spcAft>
              <a:buClr>
                <a:srgbClr val="1A3040"/>
              </a:buClr>
              <a:buSzPts val="1500"/>
              <a:buFont typeface="Economica"/>
              <a:buChar char="❏"/>
            </a:pPr>
            <a:r>
              <a:rPr lang="it" sz="1500">
                <a:solidFill>
                  <a:srgbClr val="1A3040"/>
                </a:solidFill>
                <a:highlight>
                  <a:srgbClr val="FFFFFF"/>
                </a:highlight>
                <a:latin typeface="Economica"/>
                <a:ea typeface="Economica"/>
                <a:cs typeface="Economica"/>
                <a:sym typeface="Economica"/>
              </a:rPr>
              <a:t>Non è ancora chiaro se sia efficace come strumento per smettere di fumare.</a:t>
            </a:r>
            <a:endParaRPr sz="1500">
              <a:solidFill>
                <a:srgbClr val="1A3040"/>
              </a:solidFill>
              <a:highlight>
                <a:srgbClr val="FFFFFF"/>
              </a:highlight>
              <a:latin typeface="Economica"/>
              <a:ea typeface="Economica"/>
              <a:cs typeface="Economica"/>
              <a:sym typeface="Economica"/>
            </a:endParaRPr>
          </a:p>
          <a:p>
            <a:pPr indent="-323850" lvl="0" marL="457200" rtl="0" algn="l">
              <a:lnSpc>
                <a:spcPct val="140000"/>
              </a:lnSpc>
              <a:spcBef>
                <a:spcPts val="0"/>
              </a:spcBef>
              <a:spcAft>
                <a:spcPts val="0"/>
              </a:spcAft>
              <a:buClr>
                <a:srgbClr val="1A3040"/>
              </a:buClr>
              <a:buSzPts val="1500"/>
              <a:buFont typeface="Economica"/>
              <a:buChar char="❏"/>
            </a:pPr>
            <a:r>
              <a:rPr lang="it" sz="1500">
                <a:solidFill>
                  <a:srgbClr val="1A3040"/>
                </a:solidFill>
                <a:highlight>
                  <a:srgbClr val="FFFFFF"/>
                </a:highlight>
                <a:latin typeface="Economica"/>
                <a:ea typeface="Economica"/>
                <a:cs typeface="Economica"/>
                <a:sym typeface="Economica"/>
              </a:rPr>
              <a:t>Si dovrebbero evitare le sigarette elettroniche, poiché la nicotina favorisce ipertensione e diabete (e nei giovani può interferire con lo sviluppo neurologico); inoltre le sostanze aromatizzanti - presenti anche nei prodotti senza nicotina - sono sospettate di esporre a rischi per la salute.</a:t>
            </a:r>
            <a:endParaRPr sz="1500">
              <a:solidFill>
                <a:srgbClr val="1A3040"/>
              </a:solidFill>
              <a:highlight>
                <a:srgbClr val="FFFFFF"/>
              </a:highlight>
              <a:latin typeface="Economica"/>
              <a:ea typeface="Economica"/>
              <a:cs typeface="Economica"/>
              <a:sym typeface="Economica"/>
            </a:endParaRPr>
          </a:p>
          <a:p>
            <a:pPr indent="0" lvl="0" marL="0" rtl="0" algn="l">
              <a:spcBef>
                <a:spcPts val="1200"/>
              </a:spcBef>
              <a:spcAft>
                <a:spcPts val="1600"/>
              </a:spcAft>
              <a:buNone/>
            </a:pPr>
            <a:r>
              <a:t/>
            </a:r>
            <a:endParaRPr/>
          </a:p>
        </p:txBody>
      </p:sp>
      <p:pic>
        <p:nvPicPr>
          <p:cNvPr id="185" name="Google Shape;185;p29"/>
          <p:cNvPicPr preferRelativeResize="0"/>
          <p:nvPr/>
        </p:nvPicPr>
        <p:blipFill>
          <a:blip r:embed="rId3">
            <a:alphaModFix/>
          </a:blip>
          <a:stretch>
            <a:fillRect/>
          </a:stretch>
        </p:blipFill>
        <p:spPr>
          <a:xfrm>
            <a:off x="2667000" y="2608632"/>
            <a:ext cx="3810000" cy="1909768"/>
          </a:xfrm>
          <a:prstGeom prst="rect">
            <a:avLst/>
          </a:prstGeom>
          <a:noFill/>
          <a:ln>
            <a:noFill/>
          </a:ln>
        </p:spPr>
      </p:pic>
    </p:spTree>
  </p:cSld>
  <p:clrMapOvr>
    <a:masterClrMapping/>
  </p:clrMapOvr>
  <mc:AlternateContent>
    <mc:Choice Requires="p14">
      <p:transition spd="slow" p14:dur="1000">
        <p:push/>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30"/>
          <p:cNvSpPr txBox="1"/>
          <p:nvPr>
            <p:ph type="title"/>
          </p:nvPr>
        </p:nvSpPr>
        <p:spPr>
          <a:xfrm>
            <a:off x="311700" y="0"/>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it"/>
              <a:t>                           Fumo e Sport</a:t>
            </a:r>
            <a:endParaRPr/>
          </a:p>
        </p:txBody>
      </p:sp>
      <p:sp>
        <p:nvSpPr>
          <p:cNvPr id="191" name="Google Shape;191;p30"/>
          <p:cNvSpPr txBox="1"/>
          <p:nvPr>
            <p:ph idx="1" type="body"/>
          </p:nvPr>
        </p:nvSpPr>
        <p:spPr>
          <a:xfrm>
            <a:off x="311700" y="722925"/>
            <a:ext cx="3999900" cy="335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it" sz="1800">
                <a:latin typeface="Economica"/>
                <a:ea typeface="Economica"/>
                <a:cs typeface="Economica"/>
                <a:sym typeface="Economica"/>
              </a:rPr>
              <a:t>Uno </a:t>
            </a:r>
            <a:r>
              <a:rPr lang="it" sz="1800">
                <a:latin typeface="Economica"/>
                <a:ea typeface="Economica"/>
                <a:cs typeface="Economica"/>
                <a:sym typeface="Economica"/>
              </a:rPr>
              <a:t>sportivo fumatore</a:t>
            </a:r>
            <a:endParaRPr sz="1800">
              <a:latin typeface="Economica"/>
              <a:ea typeface="Economica"/>
              <a:cs typeface="Economica"/>
              <a:sym typeface="Economica"/>
            </a:endParaRPr>
          </a:p>
          <a:p>
            <a:pPr indent="-323850" lvl="0" marL="457200" rtl="0" algn="l">
              <a:spcBef>
                <a:spcPts val="1600"/>
              </a:spcBef>
              <a:spcAft>
                <a:spcPts val="0"/>
              </a:spcAft>
              <a:buClr>
                <a:srgbClr val="333333"/>
              </a:buClr>
              <a:buSzPts val="1500"/>
              <a:buFont typeface="Roboto"/>
              <a:buChar char="❏"/>
            </a:pPr>
            <a:r>
              <a:rPr lang="it" sz="1500">
                <a:solidFill>
                  <a:srgbClr val="333333"/>
                </a:solidFill>
                <a:latin typeface="Economica"/>
                <a:ea typeface="Economica"/>
                <a:cs typeface="Economica"/>
                <a:sym typeface="Economica"/>
              </a:rPr>
              <a:t>Il </a:t>
            </a:r>
            <a:r>
              <a:rPr b="1" lang="it" sz="1500">
                <a:solidFill>
                  <a:srgbClr val="BF9000"/>
                </a:solidFill>
                <a:latin typeface="Economica"/>
                <a:ea typeface="Economica"/>
                <a:cs typeface="Economica"/>
                <a:sym typeface="Economica"/>
              </a:rPr>
              <a:t>fumo</a:t>
            </a:r>
            <a:r>
              <a:rPr lang="it" sz="1500">
                <a:solidFill>
                  <a:srgbClr val="333333"/>
                </a:solidFill>
                <a:latin typeface="Economica"/>
                <a:ea typeface="Economica"/>
                <a:cs typeface="Economica"/>
                <a:sym typeface="Economica"/>
              </a:rPr>
              <a:t> provoca una diminuzione della capacità polmonare e della forza muscolare e </a:t>
            </a:r>
            <a:r>
              <a:rPr b="1" lang="it" sz="1500">
                <a:solidFill>
                  <a:srgbClr val="BF9000"/>
                </a:solidFill>
                <a:latin typeface="Economica"/>
                <a:ea typeface="Economica"/>
                <a:cs typeface="Economica"/>
                <a:sym typeface="Economica"/>
              </a:rPr>
              <a:t>incide negativamente sul rendimento sportivo</a:t>
            </a:r>
            <a:r>
              <a:rPr lang="it" sz="1500">
                <a:solidFill>
                  <a:srgbClr val="333333"/>
                </a:solidFill>
                <a:latin typeface="Economica"/>
                <a:ea typeface="Economica"/>
                <a:cs typeface="Economica"/>
                <a:sym typeface="Economica"/>
              </a:rPr>
              <a:t>;</a:t>
            </a:r>
            <a:endParaRPr sz="1500">
              <a:solidFill>
                <a:srgbClr val="333333"/>
              </a:solidFill>
              <a:latin typeface="Economica"/>
              <a:ea typeface="Economica"/>
              <a:cs typeface="Economica"/>
              <a:sym typeface="Economica"/>
            </a:endParaRPr>
          </a:p>
          <a:p>
            <a:pPr indent="-323850" lvl="0" marL="457200" rtl="0" algn="l">
              <a:spcBef>
                <a:spcPts val="0"/>
              </a:spcBef>
              <a:spcAft>
                <a:spcPts val="0"/>
              </a:spcAft>
              <a:buClr>
                <a:srgbClr val="333333"/>
              </a:buClr>
              <a:buSzPts val="1500"/>
              <a:buFont typeface="Roboto"/>
              <a:buChar char="❏"/>
            </a:pPr>
            <a:r>
              <a:rPr lang="it" sz="1500">
                <a:solidFill>
                  <a:srgbClr val="333333"/>
                </a:solidFill>
                <a:latin typeface="Economica"/>
                <a:ea typeface="Economica"/>
                <a:cs typeface="Economica"/>
                <a:sym typeface="Economica"/>
              </a:rPr>
              <a:t>Dai polmoni ai muscoli, l’ossigeno è trasportato nel sangue dall’emoglobina. Quindi, fumando una sigaretta, </a:t>
            </a:r>
            <a:r>
              <a:rPr b="1" lang="it" sz="1500">
                <a:solidFill>
                  <a:srgbClr val="BF9000"/>
                </a:solidFill>
                <a:latin typeface="Economica"/>
                <a:ea typeface="Economica"/>
                <a:cs typeface="Economica"/>
                <a:sym typeface="Economica"/>
              </a:rPr>
              <a:t>si</a:t>
            </a:r>
            <a:r>
              <a:rPr lang="it" sz="1500">
                <a:solidFill>
                  <a:srgbClr val="BF9000"/>
                </a:solidFill>
                <a:latin typeface="Economica"/>
                <a:ea typeface="Economica"/>
                <a:cs typeface="Economica"/>
                <a:sym typeface="Economica"/>
              </a:rPr>
              <a:t> </a:t>
            </a:r>
            <a:r>
              <a:rPr b="1" lang="it" sz="1500">
                <a:solidFill>
                  <a:srgbClr val="BF9000"/>
                </a:solidFill>
                <a:latin typeface="Economica"/>
                <a:ea typeface="Economica"/>
                <a:cs typeface="Economica"/>
                <a:sym typeface="Economica"/>
              </a:rPr>
              <a:t>riduce l’apporto di sangue ossigenato ai tessuti</a:t>
            </a:r>
            <a:r>
              <a:rPr lang="it" sz="1500">
                <a:solidFill>
                  <a:srgbClr val="333333"/>
                </a:solidFill>
                <a:latin typeface="Economica"/>
                <a:ea typeface="Economica"/>
                <a:cs typeface="Economica"/>
                <a:sym typeface="Economica"/>
              </a:rPr>
              <a:t>.</a:t>
            </a:r>
            <a:endParaRPr sz="1500">
              <a:solidFill>
                <a:srgbClr val="333333"/>
              </a:solidFill>
              <a:latin typeface="Economica"/>
              <a:ea typeface="Economica"/>
              <a:cs typeface="Economica"/>
              <a:sym typeface="Economica"/>
            </a:endParaRPr>
          </a:p>
        </p:txBody>
      </p:sp>
      <p:sp>
        <p:nvSpPr>
          <p:cNvPr id="192" name="Google Shape;192;p30"/>
          <p:cNvSpPr txBox="1"/>
          <p:nvPr>
            <p:ph idx="2" type="body"/>
          </p:nvPr>
        </p:nvSpPr>
        <p:spPr>
          <a:xfrm>
            <a:off x="4789100" y="722925"/>
            <a:ext cx="3999900" cy="380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it" sz="1800">
                <a:latin typeface="Economica"/>
                <a:ea typeface="Economica"/>
                <a:cs typeface="Economica"/>
                <a:sym typeface="Economica"/>
              </a:rPr>
              <a:t>Uno </a:t>
            </a:r>
            <a:r>
              <a:rPr lang="it" sz="1800">
                <a:latin typeface="Economica"/>
                <a:ea typeface="Economica"/>
                <a:cs typeface="Economica"/>
                <a:sym typeface="Economica"/>
              </a:rPr>
              <a:t>sportivo non fumatore</a:t>
            </a:r>
            <a:endParaRPr sz="1800">
              <a:latin typeface="Economica"/>
              <a:ea typeface="Economica"/>
              <a:cs typeface="Economica"/>
              <a:sym typeface="Economica"/>
            </a:endParaRPr>
          </a:p>
          <a:p>
            <a:pPr indent="0" lvl="0" marL="0" rtl="0" algn="l">
              <a:spcBef>
                <a:spcPts val="1600"/>
              </a:spcBef>
              <a:spcAft>
                <a:spcPts val="0"/>
              </a:spcAft>
              <a:buNone/>
            </a:pPr>
            <a:r>
              <a:rPr lang="it" sz="1500">
                <a:highlight>
                  <a:srgbClr val="FFFFFF"/>
                </a:highlight>
                <a:latin typeface="Economica"/>
                <a:ea typeface="Economica"/>
                <a:cs typeface="Economica"/>
                <a:sym typeface="Economica"/>
              </a:rPr>
              <a:t>L</a:t>
            </a:r>
            <a:r>
              <a:rPr b="1" lang="it" sz="1500">
                <a:highlight>
                  <a:srgbClr val="FFFFFF"/>
                </a:highlight>
                <a:latin typeface="Economica"/>
                <a:ea typeface="Economica"/>
                <a:cs typeface="Economica"/>
                <a:sym typeface="Economica"/>
              </a:rPr>
              <a:t>’</a:t>
            </a:r>
            <a:r>
              <a:rPr b="1" lang="it" sz="1500">
                <a:solidFill>
                  <a:srgbClr val="BF9000"/>
                </a:solidFill>
                <a:highlight>
                  <a:srgbClr val="FFFFFF"/>
                </a:highlight>
                <a:latin typeface="Economica"/>
                <a:ea typeface="Economica"/>
                <a:cs typeface="Economica"/>
                <a:sym typeface="Economica"/>
              </a:rPr>
              <a:t>educazione respiratoria</a:t>
            </a:r>
            <a:r>
              <a:rPr b="1" lang="it" sz="1500">
                <a:highlight>
                  <a:srgbClr val="FFFFFF"/>
                </a:highlight>
                <a:latin typeface="Economica"/>
                <a:ea typeface="Economica"/>
                <a:cs typeface="Economica"/>
                <a:sym typeface="Economica"/>
              </a:rPr>
              <a:t> </a:t>
            </a:r>
            <a:r>
              <a:rPr lang="it" sz="1500">
                <a:highlight>
                  <a:srgbClr val="FFFFFF"/>
                </a:highlight>
                <a:latin typeface="Economica"/>
                <a:ea typeface="Economica"/>
                <a:cs typeface="Economica"/>
                <a:sym typeface="Economica"/>
              </a:rPr>
              <a:t>è  un aspetto importantissimo, soprattutto nella formazione fisica di base, in quanto ci permette di:</a:t>
            </a:r>
            <a:endParaRPr sz="1500">
              <a:highlight>
                <a:srgbClr val="FFFFFF"/>
              </a:highlight>
              <a:latin typeface="Economica"/>
              <a:ea typeface="Economica"/>
              <a:cs typeface="Economica"/>
              <a:sym typeface="Economica"/>
            </a:endParaRPr>
          </a:p>
          <a:p>
            <a:pPr indent="-323850" lvl="0" marL="457200" rtl="0" algn="l">
              <a:spcBef>
                <a:spcPts val="1200"/>
              </a:spcBef>
              <a:spcAft>
                <a:spcPts val="0"/>
              </a:spcAft>
              <a:buSzPts val="1500"/>
              <a:buFont typeface="Economica"/>
              <a:buChar char="❏"/>
            </a:pPr>
            <a:r>
              <a:rPr b="1" lang="it" sz="1500">
                <a:solidFill>
                  <a:srgbClr val="BF9000"/>
                </a:solidFill>
                <a:highlight>
                  <a:srgbClr val="FFFFFF"/>
                </a:highlight>
                <a:latin typeface="Economica"/>
                <a:ea typeface="Economica"/>
                <a:cs typeface="Economica"/>
                <a:sym typeface="Economica"/>
              </a:rPr>
              <a:t>migliorare l’elasticità</a:t>
            </a:r>
            <a:r>
              <a:rPr lang="it" sz="1500">
                <a:highlight>
                  <a:srgbClr val="FFFFFF"/>
                </a:highlight>
                <a:latin typeface="Economica"/>
                <a:ea typeface="Economica"/>
                <a:cs typeface="Economica"/>
                <a:sym typeface="Economica"/>
              </a:rPr>
              <a:t> della gabbia toracica e aumentare la funzionalità e l’efficienza dell’apparato respiratorio;</a:t>
            </a:r>
            <a:endParaRPr sz="1500">
              <a:highlight>
                <a:srgbClr val="FFFFFF"/>
              </a:highlight>
              <a:latin typeface="Economica"/>
              <a:ea typeface="Economica"/>
              <a:cs typeface="Economica"/>
              <a:sym typeface="Economica"/>
            </a:endParaRPr>
          </a:p>
          <a:p>
            <a:pPr indent="-323850" lvl="0" marL="457200" rtl="0" algn="l">
              <a:spcBef>
                <a:spcPts val="0"/>
              </a:spcBef>
              <a:spcAft>
                <a:spcPts val="0"/>
              </a:spcAft>
              <a:buClr>
                <a:srgbClr val="747474"/>
              </a:buClr>
              <a:buSzPts val="1500"/>
              <a:buFont typeface="Economica"/>
              <a:buChar char="❏"/>
            </a:pPr>
            <a:r>
              <a:rPr lang="it" sz="1500">
                <a:highlight>
                  <a:srgbClr val="FFFFFF"/>
                </a:highlight>
                <a:latin typeface="Economica"/>
                <a:ea typeface="Economica"/>
                <a:cs typeface="Economica"/>
                <a:sym typeface="Economica"/>
              </a:rPr>
              <a:t>migliorare i </a:t>
            </a:r>
            <a:r>
              <a:rPr b="1" lang="it" sz="1500">
                <a:solidFill>
                  <a:srgbClr val="BF9000"/>
                </a:solidFill>
                <a:highlight>
                  <a:srgbClr val="FFFFFF"/>
                </a:highlight>
                <a:latin typeface="Economica"/>
                <a:ea typeface="Economica"/>
                <a:cs typeface="Economica"/>
                <a:sym typeface="Economica"/>
              </a:rPr>
              <a:t>processi metabolici</a:t>
            </a:r>
            <a:r>
              <a:rPr lang="it" sz="1500">
                <a:highlight>
                  <a:srgbClr val="FFFFFF"/>
                </a:highlight>
                <a:latin typeface="Economica"/>
                <a:ea typeface="Economica"/>
                <a:cs typeface="Economica"/>
                <a:sym typeface="Economica"/>
              </a:rPr>
              <a:t> dell’intero organismo e quindi maggiore efficienza fisica generale;</a:t>
            </a:r>
            <a:endParaRPr sz="1500">
              <a:highlight>
                <a:srgbClr val="FFFFFF"/>
              </a:highlight>
              <a:latin typeface="Economica"/>
              <a:ea typeface="Economica"/>
              <a:cs typeface="Economica"/>
              <a:sym typeface="Economica"/>
            </a:endParaRPr>
          </a:p>
          <a:p>
            <a:pPr indent="-323850" lvl="0" marL="457200" rtl="0" algn="l">
              <a:spcBef>
                <a:spcPts val="0"/>
              </a:spcBef>
              <a:spcAft>
                <a:spcPts val="0"/>
              </a:spcAft>
              <a:buClr>
                <a:srgbClr val="747474"/>
              </a:buClr>
              <a:buSzPts val="1500"/>
              <a:buFont typeface="Economica"/>
              <a:buChar char="❏"/>
            </a:pPr>
            <a:r>
              <a:rPr lang="it" sz="1500">
                <a:highlight>
                  <a:srgbClr val="FFFFFF"/>
                </a:highlight>
                <a:latin typeface="Economica"/>
                <a:ea typeface="Economica"/>
                <a:cs typeface="Economica"/>
                <a:sym typeface="Economica"/>
              </a:rPr>
              <a:t>mantenere la corretta postura;</a:t>
            </a:r>
            <a:endParaRPr sz="1500">
              <a:highlight>
                <a:srgbClr val="FFFFFF"/>
              </a:highlight>
              <a:latin typeface="Economica"/>
              <a:ea typeface="Economica"/>
              <a:cs typeface="Economica"/>
              <a:sym typeface="Economica"/>
            </a:endParaRPr>
          </a:p>
          <a:p>
            <a:pPr indent="-323850" lvl="0" marL="457200" rtl="0" algn="l">
              <a:spcBef>
                <a:spcPts val="0"/>
              </a:spcBef>
              <a:spcAft>
                <a:spcPts val="0"/>
              </a:spcAft>
              <a:buClr>
                <a:srgbClr val="747474"/>
              </a:buClr>
              <a:buSzPts val="1500"/>
              <a:buFont typeface="Economica"/>
              <a:buChar char="❏"/>
            </a:pPr>
            <a:r>
              <a:rPr lang="it" sz="1500">
                <a:highlight>
                  <a:srgbClr val="FFFFFF"/>
                </a:highlight>
                <a:latin typeface="Economica"/>
                <a:ea typeface="Economica"/>
                <a:cs typeface="Economica"/>
                <a:sym typeface="Economica"/>
              </a:rPr>
              <a:t>far acquisire un più facile </a:t>
            </a:r>
            <a:r>
              <a:rPr b="1" lang="it" sz="1500">
                <a:solidFill>
                  <a:srgbClr val="BF9000"/>
                </a:solidFill>
                <a:highlight>
                  <a:srgbClr val="FFFFFF"/>
                </a:highlight>
                <a:latin typeface="Economica"/>
                <a:ea typeface="Economica"/>
                <a:cs typeface="Economica"/>
                <a:sym typeface="Economica"/>
              </a:rPr>
              <a:t>controllo </a:t>
            </a:r>
            <a:r>
              <a:rPr lang="it" sz="1500">
                <a:highlight>
                  <a:srgbClr val="FFFFFF"/>
                </a:highlight>
                <a:latin typeface="Economica"/>
                <a:ea typeface="Economica"/>
                <a:cs typeface="Economica"/>
                <a:sym typeface="Economica"/>
              </a:rPr>
              <a:t>degli stati di ansia e di emotività, favorendo la concentrazione ed il rilassamento generale;</a:t>
            </a:r>
            <a:endParaRPr sz="1500">
              <a:highlight>
                <a:srgbClr val="FFFFFF"/>
              </a:highlight>
              <a:latin typeface="Economica"/>
              <a:ea typeface="Economica"/>
              <a:cs typeface="Economica"/>
              <a:sym typeface="Economica"/>
            </a:endParaRPr>
          </a:p>
          <a:p>
            <a:pPr indent="0" lvl="0" marL="0" rtl="0" algn="l">
              <a:spcBef>
                <a:spcPts val="1200"/>
              </a:spcBef>
              <a:spcAft>
                <a:spcPts val="1600"/>
              </a:spcAft>
              <a:buNone/>
            </a:pPr>
            <a:r>
              <a:t/>
            </a:r>
            <a:endParaRPr sz="1500"/>
          </a:p>
        </p:txBody>
      </p:sp>
      <p:pic>
        <p:nvPicPr>
          <p:cNvPr id="193" name="Google Shape;193;p30"/>
          <p:cNvPicPr preferRelativeResize="0"/>
          <p:nvPr/>
        </p:nvPicPr>
        <p:blipFill>
          <a:blip r:embed="rId3">
            <a:alphaModFix/>
          </a:blip>
          <a:stretch>
            <a:fillRect/>
          </a:stretch>
        </p:blipFill>
        <p:spPr>
          <a:xfrm>
            <a:off x="1092450" y="2913288"/>
            <a:ext cx="2438400" cy="1876425"/>
          </a:xfrm>
          <a:prstGeom prst="rect">
            <a:avLst/>
          </a:prstGeom>
          <a:noFill/>
          <a:ln>
            <a:noFill/>
          </a:ln>
        </p:spPr>
      </p:pic>
    </p:spTree>
  </p:cSld>
  <p:clrMapOvr>
    <a:masterClrMapping/>
  </p:clrMapOvr>
  <mc:AlternateContent>
    <mc:Choice Requires="p14">
      <p:transition spd="slow" p14:dur="10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sp>
        <p:nvSpPr>
          <p:cNvPr id="198" name="Google Shape;198;p31"/>
          <p:cNvSpPr txBox="1"/>
          <p:nvPr>
            <p:ph type="title"/>
          </p:nvPr>
        </p:nvSpPr>
        <p:spPr>
          <a:xfrm>
            <a:off x="311700" y="255300"/>
            <a:ext cx="85206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it"/>
              <a:t>Il monossido di carbonio</a:t>
            </a:r>
            <a:endParaRPr/>
          </a:p>
        </p:txBody>
      </p:sp>
      <p:sp>
        <p:nvSpPr>
          <p:cNvPr id="199" name="Google Shape;199;p31"/>
          <p:cNvSpPr txBox="1"/>
          <p:nvPr>
            <p:ph idx="1" type="body"/>
          </p:nvPr>
        </p:nvSpPr>
        <p:spPr>
          <a:xfrm>
            <a:off x="230700" y="1192075"/>
            <a:ext cx="8520600" cy="33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it" sz="1600">
                <a:solidFill>
                  <a:srgbClr val="222222"/>
                </a:solidFill>
                <a:highlight>
                  <a:srgbClr val="FFFFFF"/>
                </a:highlight>
                <a:latin typeface="Economica"/>
                <a:ea typeface="Economica"/>
                <a:cs typeface="Economica"/>
                <a:sym typeface="Economica"/>
              </a:rPr>
              <a:t>Il </a:t>
            </a:r>
            <a:r>
              <a:rPr b="1" lang="it" sz="1600">
                <a:solidFill>
                  <a:srgbClr val="BF9000"/>
                </a:solidFill>
                <a:highlight>
                  <a:srgbClr val="FFFFFF"/>
                </a:highlight>
                <a:latin typeface="Economica"/>
                <a:ea typeface="Economica"/>
                <a:cs typeface="Economica"/>
                <a:sym typeface="Economica"/>
              </a:rPr>
              <a:t>monossido di carbonio</a:t>
            </a:r>
            <a:r>
              <a:rPr lang="it" sz="1600">
                <a:solidFill>
                  <a:srgbClr val="BF9000"/>
                </a:solidFill>
                <a:highlight>
                  <a:srgbClr val="FFFFFF"/>
                </a:highlight>
                <a:latin typeface="Economica"/>
                <a:ea typeface="Economica"/>
                <a:cs typeface="Economica"/>
                <a:sym typeface="Economica"/>
              </a:rPr>
              <a:t> </a:t>
            </a:r>
            <a:r>
              <a:rPr lang="it" sz="1600">
                <a:solidFill>
                  <a:srgbClr val="222222"/>
                </a:solidFill>
                <a:highlight>
                  <a:srgbClr val="FFFFFF"/>
                </a:highlight>
                <a:latin typeface="Economica"/>
                <a:ea typeface="Economica"/>
                <a:cs typeface="Economica"/>
                <a:sym typeface="Economica"/>
              </a:rPr>
              <a:t>(o </a:t>
            </a:r>
            <a:r>
              <a:rPr b="1" lang="it" sz="1600">
                <a:solidFill>
                  <a:srgbClr val="222222"/>
                </a:solidFill>
                <a:highlight>
                  <a:srgbClr val="FFFFFF"/>
                </a:highlight>
                <a:latin typeface="Economica"/>
                <a:ea typeface="Economica"/>
                <a:cs typeface="Economica"/>
                <a:sym typeface="Economica"/>
              </a:rPr>
              <a:t>ossido di carbonio</a:t>
            </a:r>
            <a:r>
              <a:rPr lang="it" sz="1600">
                <a:solidFill>
                  <a:srgbClr val="222222"/>
                </a:solidFill>
                <a:highlight>
                  <a:srgbClr val="FFFFFF"/>
                </a:highlight>
                <a:latin typeface="Economica"/>
                <a:ea typeface="Economica"/>
                <a:cs typeface="Economica"/>
                <a:sym typeface="Economica"/>
              </a:rPr>
              <a:t> o </a:t>
            </a:r>
            <a:r>
              <a:rPr b="1" lang="it" sz="1600">
                <a:solidFill>
                  <a:srgbClr val="222222"/>
                </a:solidFill>
                <a:highlight>
                  <a:srgbClr val="FFFFFF"/>
                </a:highlight>
                <a:latin typeface="Economica"/>
                <a:ea typeface="Economica"/>
                <a:cs typeface="Economica"/>
                <a:sym typeface="Economica"/>
              </a:rPr>
              <a:t>os</a:t>
            </a:r>
            <a:r>
              <a:rPr b="1" lang="it" sz="1600">
                <a:solidFill>
                  <a:srgbClr val="222222"/>
                </a:solidFill>
                <a:highlight>
                  <a:srgbClr val="FFFFFF"/>
                </a:highlight>
                <a:latin typeface="Economica"/>
                <a:ea typeface="Economica"/>
                <a:cs typeface="Economica"/>
                <a:sym typeface="Economica"/>
              </a:rPr>
              <a:t>sido carbonioso</a:t>
            </a:r>
            <a:r>
              <a:rPr lang="it" sz="1600">
                <a:solidFill>
                  <a:srgbClr val="222222"/>
                </a:solidFill>
                <a:highlight>
                  <a:srgbClr val="FFFFFF"/>
                </a:highlight>
                <a:latin typeface="Economica"/>
                <a:ea typeface="Economica"/>
                <a:cs typeface="Economica"/>
                <a:sym typeface="Economica"/>
              </a:rPr>
              <a:t>) </a:t>
            </a:r>
            <a:r>
              <a:rPr lang="it" sz="1600">
                <a:solidFill>
                  <a:srgbClr val="222222"/>
                </a:solidFill>
                <a:highlight>
                  <a:srgbClr val="FFFFFF"/>
                </a:highlight>
                <a:latin typeface="Economica"/>
                <a:ea typeface="Economica"/>
                <a:cs typeface="Economica"/>
                <a:sym typeface="Economica"/>
              </a:rPr>
              <a:t>è un </a:t>
            </a:r>
            <a:r>
              <a:rPr b="1" lang="it" sz="1600">
                <a:solidFill>
                  <a:srgbClr val="BF9000"/>
                </a:solidFill>
                <a:highlight>
                  <a:srgbClr val="FFFFFF"/>
                </a:highlight>
                <a:uFill>
                  <a:noFill/>
                </a:uFill>
                <a:latin typeface="Economica"/>
                <a:ea typeface="Economica"/>
                <a:cs typeface="Economica"/>
                <a:sym typeface="Economica"/>
                <a:hlinkClick r:id="rId3"/>
              </a:rPr>
              <a:t>gas</a:t>
            </a:r>
            <a:r>
              <a:rPr b="1" lang="it" sz="1600">
                <a:solidFill>
                  <a:srgbClr val="BF9000"/>
                </a:solidFill>
                <a:highlight>
                  <a:srgbClr val="FFFFFF"/>
                </a:highlight>
                <a:latin typeface="Economica"/>
                <a:ea typeface="Economica"/>
                <a:cs typeface="Economica"/>
                <a:sym typeface="Economica"/>
              </a:rPr>
              <a:t> </a:t>
            </a:r>
            <a:r>
              <a:rPr b="1" lang="it" sz="1600">
                <a:solidFill>
                  <a:srgbClr val="BF9000"/>
                </a:solidFill>
                <a:highlight>
                  <a:srgbClr val="FFFFFF"/>
                </a:highlight>
                <a:uFill>
                  <a:noFill/>
                </a:uFill>
                <a:latin typeface="Economica"/>
                <a:ea typeface="Economica"/>
                <a:cs typeface="Economica"/>
                <a:sym typeface="Economica"/>
                <a:hlinkClick r:id="rId4"/>
              </a:rPr>
              <a:t>velenoso</a:t>
            </a:r>
            <a:r>
              <a:rPr lang="it" sz="1600">
                <a:solidFill>
                  <a:srgbClr val="222222"/>
                </a:solidFill>
                <a:highlight>
                  <a:srgbClr val="FFFFFF"/>
                </a:highlight>
                <a:latin typeface="Economica"/>
                <a:ea typeface="Economica"/>
                <a:cs typeface="Economica"/>
                <a:sym typeface="Economica"/>
              </a:rPr>
              <a:t> particolarmente insidioso in quanto inodore e insapore. La sua </a:t>
            </a:r>
            <a:r>
              <a:rPr lang="it" sz="1600">
                <a:highlight>
                  <a:srgbClr val="FFFFFF"/>
                </a:highlight>
                <a:uFill>
                  <a:noFill/>
                </a:uFill>
                <a:latin typeface="Economica"/>
                <a:ea typeface="Economica"/>
                <a:cs typeface="Economica"/>
                <a:sym typeface="Economica"/>
                <a:hlinkClick r:id="rId5"/>
              </a:rPr>
              <a:t>molecola</a:t>
            </a:r>
            <a:r>
              <a:rPr lang="it" sz="1600">
                <a:solidFill>
                  <a:srgbClr val="222222"/>
                </a:solidFill>
                <a:highlight>
                  <a:srgbClr val="FFFFFF"/>
                </a:highlight>
                <a:latin typeface="Economica"/>
                <a:ea typeface="Economica"/>
                <a:cs typeface="Economica"/>
                <a:sym typeface="Economica"/>
              </a:rPr>
              <a:t> è costituita da un </a:t>
            </a:r>
            <a:r>
              <a:rPr lang="it" sz="1600">
                <a:highlight>
                  <a:srgbClr val="FFFFFF"/>
                </a:highlight>
                <a:uFill>
                  <a:noFill/>
                </a:uFill>
                <a:latin typeface="Economica"/>
                <a:ea typeface="Economica"/>
                <a:cs typeface="Economica"/>
                <a:sym typeface="Economica"/>
                <a:hlinkClick r:id="rId6"/>
              </a:rPr>
              <a:t>atomo</a:t>
            </a:r>
            <a:r>
              <a:rPr lang="it" sz="1600">
                <a:highlight>
                  <a:srgbClr val="FFFFFF"/>
                </a:highlight>
                <a:latin typeface="Economica"/>
                <a:ea typeface="Economica"/>
                <a:cs typeface="Economica"/>
                <a:sym typeface="Economica"/>
              </a:rPr>
              <a:t> di </a:t>
            </a:r>
            <a:r>
              <a:rPr lang="it" sz="1600">
                <a:highlight>
                  <a:srgbClr val="FFFFFF"/>
                </a:highlight>
                <a:uFill>
                  <a:noFill/>
                </a:uFill>
                <a:latin typeface="Economica"/>
                <a:ea typeface="Economica"/>
                <a:cs typeface="Economica"/>
                <a:sym typeface="Economica"/>
                <a:hlinkClick r:id="rId7"/>
              </a:rPr>
              <a:t>ossigeno</a:t>
            </a:r>
            <a:r>
              <a:rPr lang="it" sz="1600">
                <a:solidFill>
                  <a:srgbClr val="222222"/>
                </a:solidFill>
                <a:highlight>
                  <a:srgbClr val="FFFFFF"/>
                </a:highlight>
                <a:latin typeface="Economica"/>
                <a:ea typeface="Economica"/>
                <a:cs typeface="Economica"/>
                <a:sym typeface="Economica"/>
              </a:rPr>
              <a:t> e un atomo di</a:t>
            </a:r>
            <a:r>
              <a:rPr lang="it" sz="1600">
                <a:highlight>
                  <a:srgbClr val="FFFFFF"/>
                </a:highlight>
                <a:latin typeface="Economica"/>
                <a:ea typeface="Economica"/>
                <a:cs typeface="Economica"/>
                <a:sym typeface="Economica"/>
              </a:rPr>
              <a:t> </a:t>
            </a:r>
            <a:r>
              <a:rPr lang="it" sz="1600">
                <a:highlight>
                  <a:srgbClr val="FFFFFF"/>
                </a:highlight>
                <a:uFill>
                  <a:noFill/>
                </a:uFill>
                <a:latin typeface="Economica"/>
                <a:ea typeface="Economica"/>
                <a:cs typeface="Economica"/>
                <a:sym typeface="Economica"/>
                <a:hlinkClick r:id="rId8"/>
              </a:rPr>
              <a:t>carbonio</a:t>
            </a:r>
            <a:r>
              <a:rPr lang="it" sz="1600">
                <a:highlight>
                  <a:srgbClr val="FFFFFF"/>
                </a:highlight>
                <a:latin typeface="Economica"/>
                <a:ea typeface="Economica"/>
                <a:cs typeface="Economica"/>
                <a:sym typeface="Economica"/>
              </a:rPr>
              <a:t> legati con un </a:t>
            </a:r>
            <a:r>
              <a:rPr lang="it" sz="1600">
                <a:highlight>
                  <a:srgbClr val="FFFFFF"/>
                </a:highlight>
                <a:uFill>
                  <a:noFill/>
                </a:uFill>
                <a:latin typeface="Economica"/>
                <a:ea typeface="Economica"/>
                <a:cs typeface="Economica"/>
                <a:sym typeface="Economica"/>
                <a:hlinkClick r:id="rId9"/>
              </a:rPr>
              <a:t>triplo legame</a:t>
            </a:r>
            <a:r>
              <a:rPr lang="it" sz="1600">
                <a:solidFill>
                  <a:srgbClr val="222222"/>
                </a:solidFill>
                <a:highlight>
                  <a:srgbClr val="FFFFFF"/>
                </a:highlight>
                <a:latin typeface="Economica"/>
                <a:ea typeface="Economica"/>
                <a:cs typeface="Economica"/>
                <a:sym typeface="Economica"/>
              </a:rPr>
              <a:t>. La sua </a:t>
            </a:r>
            <a:r>
              <a:rPr lang="it" sz="1600">
                <a:highlight>
                  <a:srgbClr val="FFFFFF"/>
                </a:highlight>
                <a:uFill>
                  <a:noFill/>
                </a:uFill>
                <a:latin typeface="Economica"/>
                <a:ea typeface="Economica"/>
                <a:cs typeface="Economica"/>
                <a:sym typeface="Economica"/>
                <a:hlinkClick r:id="rId10"/>
              </a:rPr>
              <a:t>formula chimica</a:t>
            </a:r>
            <a:r>
              <a:rPr lang="it" sz="1600">
                <a:solidFill>
                  <a:srgbClr val="222222"/>
                </a:solidFill>
                <a:highlight>
                  <a:srgbClr val="FFFFFF"/>
                </a:highlight>
                <a:latin typeface="Economica"/>
                <a:ea typeface="Economica"/>
                <a:cs typeface="Economica"/>
                <a:sym typeface="Economica"/>
              </a:rPr>
              <a:t> è </a:t>
            </a:r>
            <a:r>
              <a:rPr b="1" lang="it" sz="1600">
                <a:solidFill>
                  <a:srgbClr val="BF9000"/>
                </a:solidFill>
                <a:highlight>
                  <a:srgbClr val="FFFFFF"/>
                </a:highlight>
                <a:uFill>
                  <a:noFill/>
                </a:uFill>
                <a:latin typeface="Economica"/>
                <a:ea typeface="Economica"/>
                <a:cs typeface="Economica"/>
                <a:sym typeface="Economica"/>
                <a:hlinkClick r:id="rId11"/>
              </a:rPr>
              <a:t>C</a:t>
            </a:r>
            <a:r>
              <a:rPr b="1" lang="it" sz="1600">
                <a:solidFill>
                  <a:srgbClr val="BF9000"/>
                </a:solidFill>
                <a:highlight>
                  <a:srgbClr val="FFFFFF"/>
                </a:highlight>
                <a:uFill>
                  <a:noFill/>
                </a:uFill>
                <a:latin typeface="Economica"/>
                <a:ea typeface="Economica"/>
                <a:cs typeface="Economica"/>
                <a:sym typeface="Economica"/>
                <a:hlinkClick r:id="rId12"/>
              </a:rPr>
              <a:t>O</a:t>
            </a:r>
            <a:r>
              <a:rPr lang="it" sz="1600">
                <a:latin typeface="Economica"/>
                <a:ea typeface="Economica"/>
                <a:cs typeface="Economica"/>
                <a:sym typeface="Economica"/>
              </a:rPr>
              <a:t>, quindi un atomo di carbonio e uno di ossigeno.</a:t>
            </a:r>
            <a:endParaRPr sz="1600">
              <a:latin typeface="Economica"/>
              <a:ea typeface="Economica"/>
              <a:cs typeface="Economica"/>
              <a:sym typeface="Economica"/>
            </a:endParaRPr>
          </a:p>
          <a:p>
            <a:pPr indent="0" lvl="0" marL="0" rtl="0" algn="l">
              <a:spcBef>
                <a:spcPts val="1600"/>
              </a:spcBef>
              <a:spcAft>
                <a:spcPts val="0"/>
              </a:spcAft>
              <a:buNone/>
            </a:pPr>
            <a:r>
              <a:t/>
            </a:r>
            <a:endParaRPr sz="1600">
              <a:latin typeface="Economica"/>
              <a:ea typeface="Economica"/>
              <a:cs typeface="Economica"/>
              <a:sym typeface="Economica"/>
            </a:endParaRPr>
          </a:p>
          <a:p>
            <a:pPr indent="0" lvl="0" marL="0" rtl="0" algn="l">
              <a:spcBef>
                <a:spcPts val="1600"/>
              </a:spcBef>
              <a:spcAft>
                <a:spcPts val="0"/>
              </a:spcAft>
              <a:buNone/>
            </a:pPr>
            <a:r>
              <a:t/>
            </a:r>
            <a:endParaRPr sz="1600">
              <a:latin typeface="Economica"/>
              <a:ea typeface="Economica"/>
              <a:cs typeface="Economica"/>
              <a:sym typeface="Economica"/>
            </a:endParaRPr>
          </a:p>
          <a:p>
            <a:pPr indent="0" lvl="0" marL="0" rtl="0" algn="l">
              <a:spcBef>
                <a:spcPts val="1600"/>
              </a:spcBef>
              <a:spcAft>
                <a:spcPts val="0"/>
              </a:spcAft>
              <a:buNone/>
            </a:pPr>
            <a:r>
              <a:t/>
            </a:r>
            <a:endParaRPr sz="1600">
              <a:latin typeface="Economica"/>
              <a:ea typeface="Economica"/>
              <a:cs typeface="Economica"/>
              <a:sym typeface="Economica"/>
            </a:endParaRPr>
          </a:p>
          <a:p>
            <a:pPr indent="0" lvl="0" marL="0" rtl="0" algn="l">
              <a:spcBef>
                <a:spcPts val="1600"/>
              </a:spcBef>
              <a:spcAft>
                <a:spcPts val="1600"/>
              </a:spcAft>
              <a:buNone/>
            </a:pPr>
            <a:r>
              <a:rPr lang="it" sz="1600">
                <a:latin typeface="Economica"/>
                <a:ea typeface="Economica"/>
                <a:cs typeface="Economica"/>
                <a:sym typeface="Economica"/>
              </a:rPr>
              <a:t>I meccanismi su cui si basa la sua</a:t>
            </a:r>
            <a:r>
              <a:rPr lang="it" sz="1600">
                <a:uFill>
                  <a:noFill/>
                </a:uFill>
                <a:latin typeface="Economica"/>
                <a:ea typeface="Economica"/>
                <a:cs typeface="Economica"/>
                <a:sym typeface="Economica"/>
                <a:hlinkClick r:id="rId13"/>
              </a:rPr>
              <a:t> </a:t>
            </a:r>
            <a:r>
              <a:rPr lang="it" sz="1600">
                <a:latin typeface="Economica"/>
                <a:ea typeface="Economica"/>
                <a:cs typeface="Economica"/>
                <a:sym typeface="Economica"/>
              </a:rPr>
              <a:t>tossicità coinvolgono lo spiazzamento dell'ossigeno dall'</a:t>
            </a:r>
            <a:r>
              <a:rPr b="1" lang="it" sz="1600">
                <a:solidFill>
                  <a:srgbClr val="BF9000"/>
                </a:solidFill>
                <a:latin typeface="Economica"/>
                <a:ea typeface="Economica"/>
                <a:cs typeface="Economica"/>
                <a:sym typeface="Economica"/>
              </a:rPr>
              <a:t>emoglobina</a:t>
            </a:r>
            <a:r>
              <a:rPr lang="it" sz="1600">
                <a:latin typeface="Economica"/>
                <a:ea typeface="Economica"/>
                <a:cs typeface="Economica"/>
                <a:sym typeface="Economica"/>
              </a:rPr>
              <a:t> (il CO ha una</a:t>
            </a:r>
            <a:r>
              <a:rPr lang="it" sz="1600">
                <a:uFill>
                  <a:noFill/>
                </a:uFill>
                <a:latin typeface="Economica"/>
                <a:ea typeface="Economica"/>
                <a:cs typeface="Economica"/>
                <a:sym typeface="Economica"/>
                <a:hlinkClick r:id="rId14"/>
              </a:rPr>
              <a:t> </a:t>
            </a:r>
            <a:r>
              <a:rPr lang="it" sz="1600">
                <a:latin typeface="Economica"/>
                <a:ea typeface="Economica"/>
                <a:cs typeface="Economica"/>
                <a:sym typeface="Economica"/>
              </a:rPr>
              <a:t>maggiore affinità per HB rispetto all'O</a:t>
            </a:r>
            <a:r>
              <a:rPr baseline="-25000" lang="it" sz="1600">
                <a:latin typeface="Economica"/>
                <a:ea typeface="Economica"/>
                <a:cs typeface="Economica"/>
                <a:sym typeface="Economica"/>
              </a:rPr>
              <a:t>2</a:t>
            </a:r>
            <a:r>
              <a:rPr lang="it" sz="1600">
                <a:latin typeface="Economica"/>
                <a:ea typeface="Economica"/>
                <a:cs typeface="Economica"/>
                <a:sym typeface="Economica"/>
              </a:rPr>
              <a:t>) e la riduzione del rilascio di O</a:t>
            </a:r>
            <a:r>
              <a:rPr baseline="-25000" lang="it" sz="1600">
                <a:latin typeface="Economica"/>
                <a:ea typeface="Economica"/>
                <a:cs typeface="Economica"/>
                <a:sym typeface="Economica"/>
              </a:rPr>
              <a:t>2</a:t>
            </a:r>
            <a:r>
              <a:rPr lang="it" sz="1600">
                <a:latin typeface="Economica"/>
                <a:ea typeface="Economica"/>
                <a:cs typeface="Economica"/>
                <a:sym typeface="Economica"/>
              </a:rPr>
              <a:t> dall'Hb ai tessuti. Non sono esclusi, poi, gli effetti tossici diretti a livello cerebrale. Con un'intossicazione lieve possono iniziare</a:t>
            </a:r>
            <a:r>
              <a:rPr lang="it" sz="1600">
                <a:uFill>
                  <a:noFill/>
                </a:uFill>
                <a:latin typeface="Economica"/>
                <a:ea typeface="Economica"/>
                <a:cs typeface="Economica"/>
                <a:sym typeface="Economica"/>
                <a:hlinkClick r:id="rId15"/>
              </a:rPr>
              <a:t> </a:t>
            </a:r>
            <a:r>
              <a:rPr lang="it" sz="1600">
                <a:latin typeface="Economica"/>
                <a:ea typeface="Economica"/>
                <a:cs typeface="Economica"/>
                <a:sym typeface="Economica"/>
              </a:rPr>
              <a:t>cefalea,</a:t>
            </a:r>
            <a:r>
              <a:rPr lang="it" sz="1600">
                <a:uFill>
                  <a:noFill/>
                </a:uFill>
                <a:latin typeface="Economica"/>
                <a:ea typeface="Economica"/>
                <a:cs typeface="Economica"/>
                <a:sym typeface="Economica"/>
                <a:hlinkClick r:id="rId16"/>
              </a:rPr>
              <a:t> </a:t>
            </a:r>
            <a:r>
              <a:rPr lang="it" sz="1600">
                <a:latin typeface="Economica"/>
                <a:ea typeface="Economica"/>
                <a:cs typeface="Economica"/>
                <a:sym typeface="Economica"/>
              </a:rPr>
              <a:t>nausea e vomito.</a:t>
            </a:r>
            <a:endParaRPr sz="1600">
              <a:latin typeface="Economica"/>
              <a:ea typeface="Economica"/>
              <a:cs typeface="Economica"/>
              <a:sym typeface="Economica"/>
            </a:endParaRPr>
          </a:p>
        </p:txBody>
      </p:sp>
      <p:pic>
        <p:nvPicPr>
          <p:cNvPr id="200" name="Google Shape;200;p31"/>
          <p:cNvPicPr preferRelativeResize="0"/>
          <p:nvPr/>
        </p:nvPicPr>
        <p:blipFill rotWithShape="1">
          <a:blip r:embed="rId17">
            <a:alphaModFix/>
          </a:blip>
          <a:srcRect b="0" l="8030" r="-8029" t="0"/>
          <a:stretch/>
        </p:blipFill>
        <p:spPr>
          <a:xfrm>
            <a:off x="5142525" y="2222232"/>
            <a:ext cx="1547574" cy="1293681"/>
          </a:xfrm>
          <a:prstGeom prst="rect">
            <a:avLst/>
          </a:prstGeom>
          <a:noFill/>
          <a:ln>
            <a:noFill/>
          </a:ln>
        </p:spPr>
      </p:pic>
      <p:pic>
        <p:nvPicPr>
          <p:cNvPr id="201" name="Google Shape;201;p31"/>
          <p:cNvPicPr preferRelativeResize="0"/>
          <p:nvPr/>
        </p:nvPicPr>
        <p:blipFill>
          <a:blip r:embed="rId18">
            <a:alphaModFix/>
          </a:blip>
          <a:stretch>
            <a:fillRect/>
          </a:stretch>
        </p:blipFill>
        <p:spPr>
          <a:xfrm>
            <a:off x="1638175" y="2237316"/>
            <a:ext cx="1547576" cy="1390884"/>
          </a:xfrm>
          <a:prstGeom prst="rect">
            <a:avLst/>
          </a:prstGeom>
          <a:noFill/>
          <a:ln>
            <a:noFill/>
          </a:ln>
        </p:spPr>
      </p:pic>
      <p:sp>
        <p:nvSpPr>
          <p:cNvPr id="202" name="Google Shape;202;p31"/>
          <p:cNvSpPr txBox="1"/>
          <p:nvPr/>
        </p:nvSpPr>
        <p:spPr>
          <a:xfrm>
            <a:off x="1480250" y="740125"/>
            <a:ext cx="4306200" cy="5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Tree>
  </p:cSld>
  <p:clrMapOvr>
    <a:masterClrMapping/>
  </p:clrMapOvr>
  <mc:AlternateContent>
    <mc:Choice Requires="p14">
      <p:transition spd="slow" p14:dur="1000">
        <p:push dir="r"/>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32"/>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it"/>
              <a:t>LE MALATTIE DELL’APPARATO RESPIRATORIO</a:t>
            </a:r>
            <a:endParaRPr/>
          </a:p>
        </p:txBody>
      </p:sp>
      <p:sp>
        <p:nvSpPr>
          <p:cNvPr id="208" name="Google Shape;208;p32"/>
          <p:cNvSpPr txBox="1"/>
          <p:nvPr>
            <p:ph idx="1" type="body"/>
          </p:nvPr>
        </p:nvSpPr>
        <p:spPr>
          <a:xfrm>
            <a:off x="311700" y="1147225"/>
            <a:ext cx="8520600" cy="33540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1500">
                <a:solidFill>
                  <a:srgbClr val="4D4D4D"/>
                </a:solidFill>
                <a:highlight>
                  <a:srgbClr val="FFFFFF"/>
                </a:highlight>
                <a:latin typeface="Economica"/>
                <a:ea typeface="Economica"/>
                <a:cs typeface="Economica"/>
                <a:sym typeface="Economica"/>
              </a:rPr>
              <a:t>Le malattie </a:t>
            </a:r>
            <a:r>
              <a:rPr lang="it" sz="1500">
                <a:solidFill>
                  <a:srgbClr val="4D4D4D"/>
                </a:solidFill>
                <a:highlight>
                  <a:schemeClr val="lt1"/>
                </a:highlight>
                <a:latin typeface="Economica"/>
                <a:ea typeface="Economica"/>
                <a:cs typeface="Economica"/>
                <a:sym typeface="Economica"/>
              </a:rPr>
              <a:t>dell'apparato respiratorio sono </a:t>
            </a:r>
            <a:r>
              <a:rPr b="1" lang="it" sz="1500">
                <a:solidFill>
                  <a:srgbClr val="BF9000"/>
                </a:solidFill>
                <a:highlight>
                  <a:schemeClr val="lt1"/>
                </a:highlight>
                <a:latin typeface="Economica"/>
                <a:ea typeface="Economica"/>
                <a:cs typeface="Economica"/>
                <a:sym typeface="Economica"/>
              </a:rPr>
              <a:t>disturbi </a:t>
            </a:r>
            <a:r>
              <a:rPr lang="it" sz="1500">
                <a:solidFill>
                  <a:srgbClr val="4D4D4D"/>
                </a:solidFill>
                <a:highlight>
                  <a:schemeClr val="lt1"/>
                </a:highlight>
                <a:latin typeface="Economica"/>
                <a:ea typeface="Economica"/>
                <a:cs typeface="Economica"/>
                <a:sym typeface="Economica"/>
              </a:rPr>
              <a:t>che riguardano uno o più degli organi predisposti alla </a:t>
            </a:r>
            <a:r>
              <a:rPr b="1" lang="it" sz="1500">
                <a:solidFill>
                  <a:srgbClr val="BF9000"/>
                </a:solidFill>
                <a:highlight>
                  <a:schemeClr val="lt1"/>
                </a:highlight>
                <a:latin typeface="Economica"/>
                <a:ea typeface="Economica"/>
                <a:cs typeface="Economica"/>
                <a:sym typeface="Economica"/>
              </a:rPr>
              <a:t>respirazione:</a:t>
            </a:r>
            <a:endParaRPr sz="1500">
              <a:solidFill>
                <a:srgbClr val="4D4D4D"/>
              </a:solidFill>
              <a:highlight>
                <a:srgbClr val="FFFFFF"/>
              </a:highlight>
              <a:latin typeface="Economica"/>
              <a:ea typeface="Economica"/>
              <a:cs typeface="Economica"/>
              <a:sym typeface="Economica"/>
            </a:endParaRPr>
          </a:p>
          <a:p>
            <a:pPr indent="-323850" lvl="0" marL="457200" rtl="0" algn="l">
              <a:spcBef>
                <a:spcPts val="1600"/>
              </a:spcBef>
              <a:spcAft>
                <a:spcPts val="0"/>
              </a:spcAft>
              <a:buClr>
                <a:srgbClr val="4D4D4D"/>
              </a:buClr>
              <a:buSzPts val="1500"/>
              <a:buFont typeface="Economica"/>
              <a:buChar char="❏"/>
            </a:pPr>
            <a:r>
              <a:rPr lang="it" sz="1500">
                <a:solidFill>
                  <a:srgbClr val="4D4D4D"/>
                </a:solidFill>
                <a:highlight>
                  <a:srgbClr val="FFFFFF"/>
                </a:highlight>
                <a:latin typeface="Economica"/>
                <a:ea typeface="Economica"/>
                <a:cs typeface="Economica"/>
                <a:sym typeface="Economica"/>
              </a:rPr>
              <a:t>Bronchiti;</a:t>
            </a:r>
            <a:endParaRPr sz="1500">
              <a:solidFill>
                <a:srgbClr val="4D4D4D"/>
              </a:solidFill>
              <a:highlight>
                <a:srgbClr val="FFFFFF"/>
              </a:highlight>
              <a:latin typeface="Economica"/>
              <a:ea typeface="Economica"/>
              <a:cs typeface="Economica"/>
              <a:sym typeface="Economica"/>
            </a:endParaRPr>
          </a:p>
          <a:p>
            <a:pPr indent="-323850" lvl="0" marL="457200" rtl="0" algn="l">
              <a:spcBef>
                <a:spcPts val="0"/>
              </a:spcBef>
              <a:spcAft>
                <a:spcPts val="0"/>
              </a:spcAft>
              <a:buClr>
                <a:srgbClr val="4D4D4D"/>
              </a:buClr>
              <a:buSzPts val="1500"/>
              <a:buFont typeface="Economica"/>
              <a:buChar char="❏"/>
            </a:pPr>
            <a:r>
              <a:rPr lang="it" sz="1500">
                <a:solidFill>
                  <a:srgbClr val="4D4D4D"/>
                </a:solidFill>
                <a:highlight>
                  <a:srgbClr val="FFFFFF"/>
                </a:highlight>
                <a:latin typeface="Economica"/>
                <a:ea typeface="Economica"/>
                <a:cs typeface="Economica"/>
                <a:sym typeface="Economica"/>
              </a:rPr>
              <a:t>Broncopneumopatia cronica ostruttiva (BPCO);</a:t>
            </a:r>
            <a:endParaRPr sz="1500">
              <a:solidFill>
                <a:srgbClr val="4D4D4D"/>
              </a:solidFill>
              <a:highlight>
                <a:srgbClr val="FFFFFF"/>
              </a:highlight>
              <a:latin typeface="Economica"/>
              <a:ea typeface="Economica"/>
              <a:cs typeface="Economica"/>
              <a:sym typeface="Economica"/>
            </a:endParaRPr>
          </a:p>
          <a:p>
            <a:pPr indent="-323850" lvl="0" marL="457200" rtl="0" algn="l">
              <a:spcBef>
                <a:spcPts val="0"/>
              </a:spcBef>
              <a:spcAft>
                <a:spcPts val="0"/>
              </a:spcAft>
              <a:buClr>
                <a:srgbClr val="4D4D4D"/>
              </a:buClr>
              <a:buSzPts val="1500"/>
              <a:buFont typeface="Economica"/>
              <a:buChar char="❏"/>
            </a:pPr>
            <a:r>
              <a:rPr lang="it" sz="1500">
                <a:solidFill>
                  <a:srgbClr val="4D4D4D"/>
                </a:solidFill>
                <a:highlight>
                  <a:srgbClr val="FFFFFF"/>
                </a:highlight>
                <a:latin typeface="Economica"/>
                <a:ea typeface="Economica"/>
                <a:cs typeface="Economica"/>
                <a:sym typeface="Economica"/>
              </a:rPr>
              <a:t>Influenza;</a:t>
            </a:r>
            <a:endParaRPr sz="1500">
              <a:solidFill>
                <a:srgbClr val="4D4D4D"/>
              </a:solidFill>
              <a:highlight>
                <a:srgbClr val="FFFFFF"/>
              </a:highlight>
              <a:latin typeface="Economica"/>
              <a:ea typeface="Economica"/>
              <a:cs typeface="Economica"/>
              <a:sym typeface="Economica"/>
            </a:endParaRPr>
          </a:p>
          <a:p>
            <a:pPr indent="-323850" lvl="0" marL="457200" rtl="0" algn="l">
              <a:spcBef>
                <a:spcPts val="0"/>
              </a:spcBef>
              <a:spcAft>
                <a:spcPts val="0"/>
              </a:spcAft>
              <a:buClr>
                <a:srgbClr val="4D4D4D"/>
              </a:buClr>
              <a:buSzPts val="1500"/>
              <a:buFont typeface="Economica"/>
              <a:buChar char="❏"/>
            </a:pPr>
            <a:r>
              <a:rPr lang="it" sz="1500">
                <a:solidFill>
                  <a:srgbClr val="4D4D4D"/>
                </a:solidFill>
                <a:highlight>
                  <a:srgbClr val="FFFFFF"/>
                </a:highlight>
                <a:latin typeface="Economica"/>
                <a:ea typeface="Economica"/>
                <a:cs typeface="Economica"/>
                <a:sym typeface="Economica"/>
              </a:rPr>
              <a:t>Insufficienza respiratoria;</a:t>
            </a:r>
            <a:endParaRPr sz="1500">
              <a:solidFill>
                <a:srgbClr val="4D4D4D"/>
              </a:solidFill>
              <a:highlight>
                <a:srgbClr val="FFFFFF"/>
              </a:highlight>
              <a:latin typeface="Economica"/>
              <a:ea typeface="Economica"/>
              <a:cs typeface="Economica"/>
              <a:sym typeface="Economica"/>
            </a:endParaRPr>
          </a:p>
          <a:p>
            <a:pPr indent="-323850" lvl="0" marL="457200" rtl="0" algn="l">
              <a:spcBef>
                <a:spcPts val="0"/>
              </a:spcBef>
              <a:spcAft>
                <a:spcPts val="0"/>
              </a:spcAft>
              <a:buClr>
                <a:srgbClr val="4D4D4D"/>
              </a:buClr>
              <a:buSzPts val="1500"/>
              <a:buFont typeface="Economica"/>
              <a:buChar char="❏"/>
            </a:pPr>
            <a:r>
              <a:rPr lang="it" sz="1500">
                <a:solidFill>
                  <a:srgbClr val="4D4D4D"/>
                </a:solidFill>
                <a:highlight>
                  <a:srgbClr val="FFFFFF"/>
                </a:highlight>
                <a:latin typeface="Economica"/>
                <a:ea typeface="Economica"/>
                <a:cs typeface="Economica"/>
                <a:sym typeface="Economica"/>
              </a:rPr>
              <a:t>Polmonite;</a:t>
            </a:r>
            <a:endParaRPr sz="1500">
              <a:solidFill>
                <a:srgbClr val="4D4D4D"/>
              </a:solidFill>
              <a:highlight>
                <a:srgbClr val="FFFFFF"/>
              </a:highlight>
              <a:latin typeface="Economica"/>
              <a:ea typeface="Economica"/>
              <a:cs typeface="Economica"/>
              <a:sym typeface="Economica"/>
            </a:endParaRPr>
          </a:p>
          <a:p>
            <a:pPr indent="-323850" lvl="0" marL="457200" rtl="0" algn="l">
              <a:spcBef>
                <a:spcPts val="0"/>
              </a:spcBef>
              <a:spcAft>
                <a:spcPts val="0"/>
              </a:spcAft>
              <a:buClr>
                <a:srgbClr val="4D4D4D"/>
              </a:buClr>
              <a:buSzPts val="1500"/>
              <a:buFont typeface="Economica"/>
              <a:buChar char="❏"/>
            </a:pPr>
            <a:r>
              <a:rPr lang="it" sz="1500">
                <a:solidFill>
                  <a:srgbClr val="4D4D4D"/>
                </a:solidFill>
                <a:highlight>
                  <a:srgbClr val="FFFFFF"/>
                </a:highlight>
                <a:latin typeface="Economica"/>
                <a:ea typeface="Economica"/>
                <a:cs typeface="Economica"/>
                <a:sym typeface="Economica"/>
              </a:rPr>
              <a:t>Raffreddore;</a:t>
            </a:r>
            <a:endParaRPr sz="1500">
              <a:solidFill>
                <a:srgbClr val="4D4D4D"/>
              </a:solidFill>
              <a:highlight>
                <a:srgbClr val="FFFFFF"/>
              </a:highlight>
              <a:latin typeface="Economica"/>
              <a:ea typeface="Economica"/>
              <a:cs typeface="Economica"/>
              <a:sym typeface="Economica"/>
            </a:endParaRPr>
          </a:p>
          <a:p>
            <a:pPr indent="-323850" lvl="0" marL="457200" rtl="0" algn="l">
              <a:spcBef>
                <a:spcPts val="0"/>
              </a:spcBef>
              <a:spcAft>
                <a:spcPts val="0"/>
              </a:spcAft>
              <a:buClr>
                <a:srgbClr val="4D4D4D"/>
              </a:buClr>
              <a:buSzPts val="1500"/>
              <a:buFont typeface="Economica"/>
              <a:buChar char="❏"/>
            </a:pPr>
            <a:r>
              <a:rPr lang="it" sz="1500">
                <a:solidFill>
                  <a:srgbClr val="4D4D4D"/>
                </a:solidFill>
                <a:highlight>
                  <a:srgbClr val="FFFFFF"/>
                </a:highlight>
                <a:latin typeface="Economica"/>
                <a:ea typeface="Economica"/>
                <a:cs typeface="Economica"/>
                <a:sym typeface="Economica"/>
              </a:rPr>
              <a:t>Rinite;</a:t>
            </a:r>
            <a:endParaRPr sz="1500">
              <a:solidFill>
                <a:srgbClr val="4D4D4D"/>
              </a:solidFill>
              <a:highlight>
                <a:srgbClr val="FFFFFF"/>
              </a:highlight>
              <a:latin typeface="Economica"/>
              <a:ea typeface="Economica"/>
              <a:cs typeface="Economica"/>
              <a:sym typeface="Economica"/>
            </a:endParaRPr>
          </a:p>
          <a:p>
            <a:pPr indent="-323850" lvl="0" marL="457200" rtl="0" algn="l">
              <a:spcBef>
                <a:spcPts val="0"/>
              </a:spcBef>
              <a:spcAft>
                <a:spcPts val="0"/>
              </a:spcAft>
              <a:buClr>
                <a:srgbClr val="4D4D4D"/>
              </a:buClr>
              <a:buSzPts val="1500"/>
              <a:buFont typeface="Economica"/>
              <a:buChar char="❏"/>
            </a:pPr>
            <a:r>
              <a:rPr lang="it" sz="1500">
                <a:solidFill>
                  <a:srgbClr val="4D4D4D"/>
                </a:solidFill>
                <a:highlight>
                  <a:srgbClr val="FFFFFF"/>
                </a:highlight>
                <a:latin typeface="Economica"/>
                <a:ea typeface="Economica"/>
                <a:cs typeface="Economica"/>
                <a:sym typeface="Economica"/>
              </a:rPr>
              <a:t>Tubercolosi;</a:t>
            </a:r>
            <a:endParaRPr sz="1500">
              <a:solidFill>
                <a:srgbClr val="4D4D4D"/>
              </a:solidFill>
              <a:highlight>
                <a:srgbClr val="FFFFFF"/>
              </a:highlight>
              <a:latin typeface="Economica"/>
              <a:ea typeface="Economica"/>
              <a:cs typeface="Economica"/>
              <a:sym typeface="Economica"/>
            </a:endParaRPr>
          </a:p>
          <a:p>
            <a:pPr indent="0" lvl="0" marL="457200" rtl="0" algn="l">
              <a:spcBef>
                <a:spcPts val="1600"/>
              </a:spcBef>
              <a:spcAft>
                <a:spcPts val="1600"/>
              </a:spcAft>
              <a:buNone/>
            </a:pPr>
            <a:r>
              <a:t/>
            </a:r>
            <a:endParaRPr sz="1500">
              <a:solidFill>
                <a:srgbClr val="4D4D4D"/>
              </a:solidFill>
              <a:highlight>
                <a:srgbClr val="FFFFFF"/>
              </a:highlight>
              <a:latin typeface="Economica"/>
              <a:ea typeface="Economica"/>
              <a:cs typeface="Economica"/>
              <a:sym typeface="Economica"/>
            </a:endParaRPr>
          </a:p>
        </p:txBody>
      </p:sp>
      <p:pic>
        <p:nvPicPr>
          <p:cNvPr id="209" name="Google Shape;209;p32"/>
          <p:cNvPicPr preferRelativeResize="0"/>
          <p:nvPr/>
        </p:nvPicPr>
        <p:blipFill>
          <a:blip r:embed="rId3">
            <a:alphaModFix/>
          </a:blip>
          <a:stretch>
            <a:fillRect/>
          </a:stretch>
        </p:blipFill>
        <p:spPr>
          <a:xfrm>
            <a:off x="4086650" y="1883500"/>
            <a:ext cx="3787275" cy="2468250"/>
          </a:xfrm>
          <a:prstGeom prst="rect">
            <a:avLst/>
          </a:prstGeom>
          <a:noFill/>
          <a:ln>
            <a:noFill/>
          </a:ln>
        </p:spPr>
      </p:pic>
    </p:spTree>
  </p:cSld>
  <p:clrMapOvr>
    <a:masterClrMapping/>
  </p:clrMapOvr>
  <mc:AlternateContent>
    <mc:Choice Requires="p14">
      <p:transition spd="slow" p14:dur="1000">
        <p:push dir="r"/>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Google Shape;214;p33"/>
          <p:cNvSpPr txBox="1"/>
          <p:nvPr>
            <p:ph type="title"/>
          </p:nvPr>
        </p:nvSpPr>
        <p:spPr>
          <a:xfrm>
            <a:off x="359325" y="0"/>
            <a:ext cx="2260200" cy="755700"/>
          </a:xfrm>
          <a:prstGeom prst="rect">
            <a:avLst/>
          </a:prstGeom>
          <a:ln>
            <a:noFill/>
          </a:ln>
        </p:spPr>
        <p:txBody>
          <a:bodyPr anchorCtr="0" anchor="b" bIns="91425" lIns="91425" spcFirstLastPara="1" rIns="91425" wrap="square" tIns="91425">
            <a:noAutofit/>
          </a:bodyPr>
          <a:lstStyle/>
          <a:p>
            <a:pPr indent="0" lvl="0" marL="0" rtl="0" algn="l">
              <a:spcBef>
                <a:spcPts val="0"/>
              </a:spcBef>
              <a:spcAft>
                <a:spcPts val="0"/>
              </a:spcAft>
              <a:buNone/>
            </a:pPr>
            <a:r>
              <a:rPr lang="it">
                <a:solidFill>
                  <a:srgbClr val="BF9000"/>
                </a:solidFill>
              </a:rPr>
              <a:t>Asma bronchiale</a:t>
            </a:r>
            <a:endParaRPr>
              <a:solidFill>
                <a:srgbClr val="BF9000"/>
              </a:solidFill>
            </a:endParaRPr>
          </a:p>
        </p:txBody>
      </p:sp>
      <p:sp>
        <p:nvSpPr>
          <p:cNvPr id="215" name="Google Shape;215;p33"/>
          <p:cNvSpPr txBox="1"/>
          <p:nvPr>
            <p:ph idx="1" type="body"/>
          </p:nvPr>
        </p:nvSpPr>
        <p:spPr>
          <a:xfrm>
            <a:off x="359325" y="755700"/>
            <a:ext cx="2047800" cy="2784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it" sz="1600">
                <a:solidFill>
                  <a:srgbClr val="4D4D4D"/>
                </a:solidFill>
                <a:highlight>
                  <a:srgbClr val="FFFFFF"/>
                </a:highlight>
                <a:latin typeface="Economica"/>
                <a:ea typeface="Economica"/>
                <a:cs typeface="Economica"/>
                <a:sym typeface="Economica"/>
              </a:rPr>
              <a:t>L’asma bronchiale è una patologia caratterizzata essenzialmente da uno spasmo dei bronchi, che induce difficoltà di respiro.</a:t>
            </a:r>
            <a:endParaRPr sz="1600">
              <a:latin typeface="Economica"/>
              <a:ea typeface="Economica"/>
              <a:cs typeface="Economica"/>
              <a:sym typeface="Economica"/>
            </a:endParaRPr>
          </a:p>
        </p:txBody>
      </p:sp>
      <p:sp>
        <p:nvSpPr>
          <p:cNvPr id="216" name="Google Shape;216;p33"/>
          <p:cNvSpPr txBox="1"/>
          <p:nvPr/>
        </p:nvSpPr>
        <p:spPr>
          <a:xfrm>
            <a:off x="2571900" y="95950"/>
            <a:ext cx="1928700" cy="76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it" sz="3000">
                <a:solidFill>
                  <a:srgbClr val="BF9000"/>
                </a:solidFill>
                <a:latin typeface="Economica"/>
                <a:ea typeface="Economica"/>
                <a:cs typeface="Economica"/>
                <a:sym typeface="Economica"/>
              </a:rPr>
              <a:t>Bronchiti</a:t>
            </a:r>
            <a:endParaRPr sz="3000">
              <a:solidFill>
                <a:srgbClr val="BF9000"/>
              </a:solidFill>
              <a:latin typeface="Economica"/>
              <a:ea typeface="Economica"/>
              <a:cs typeface="Economica"/>
              <a:sym typeface="Economica"/>
            </a:endParaRPr>
          </a:p>
        </p:txBody>
      </p:sp>
      <p:sp>
        <p:nvSpPr>
          <p:cNvPr id="217" name="Google Shape;217;p33"/>
          <p:cNvSpPr txBox="1"/>
          <p:nvPr/>
        </p:nvSpPr>
        <p:spPr>
          <a:xfrm>
            <a:off x="4404600" y="141850"/>
            <a:ext cx="1928700" cy="67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it" sz="3000">
                <a:solidFill>
                  <a:srgbClr val="BF9000"/>
                </a:solidFill>
                <a:latin typeface="Economica"/>
                <a:ea typeface="Economica"/>
                <a:cs typeface="Economica"/>
                <a:sym typeface="Economica"/>
              </a:rPr>
              <a:t>BPCO</a:t>
            </a:r>
            <a:endParaRPr sz="3000">
              <a:solidFill>
                <a:srgbClr val="BF9000"/>
              </a:solidFill>
              <a:latin typeface="Economica"/>
              <a:ea typeface="Economica"/>
              <a:cs typeface="Economica"/>
              <a:sym typeface="Economica"/>
            </a:endParaRPr>
          </a:p>
        </p:txBody>
      </p:sp>
      <p:sp>
        <p:nvSpPr>
          <p:cNvPr id="218" name="Google Shape;218;p33"/>
          <p:cNvSpPr txBox="1"/>
          <p:nvPr/>
        </p:nvSpPr>
        <p:spPr>
          <a:xfrm>
            <a:off x="6884000" y="141850"/>
            <a:ext cx="2047800" cy="67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it" sz="3000">
                <a:solidFill>
                  <a:srgbClr val="BF9000"/>
                </a:solidFill>
                <a:latin typeface="Economica"/>
                <a:ea typeface="Economica"/>
                <a:cs typeface="Economica"/>
                <a:sym typeface="Economica"/>
              </a:rPr>
              <a:t>Polmonite</a:t>
            </a:r>
            <a:endParaRPr sz="3000">
              <a:solidFill>
                <a:srgbClr val="BF9000"/>
              </a:solidFill>
              <a:latin typeface="Economica"/>
              <a:ea typeface="Economica"/>
              <a:cs typeface="Economica"/>
              <a:sym typeface="Economica"/>
            </a:endParaRPr>
          </a:p>
        </p:txBody>
      </p:sp>
      <p:sp>
        <p:nvSpPr>
          <p:cNvPr id="219" name="Google Shape;219;p33"/>
          <p:cNvSpPr txBox="1"/>
          <p:nvPr/>
        </p:nvSpPr>
        <p:spPr>
          <a:xfrm>
            <a:off x="2885175" y="755700"/>
            <a:ext cx="1603500" cy="25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1600">
                <a:solidFill>
                  <a:srgbClr val="4D4D4D"/>
                </a:solidFill>
                <a:highlight>
                  <a:srgbClr val="FFFFFF"/>
                </a:highlight>
                <a:latin typeface="Economica"/>
                <a:ea typeface="Economica"/>
                <a:cs typeface="Economica"/>
                <a:sym typeface="Economica"/>
              </a:rPr>
              <a:t>Il termine bronchite indica un'infiammazione della mucosa dei bronchi.</a:t>
            </a:r>
            <a:endParaRPr sz="1600">
              <a:latin typeface="Economica"/>
              <a:ea typeface="Economica"/>
              <a:cs typeface="Economica"/>
              <a:sym typeface="Economica"/>
            </a:endParaRPr>
          </a:p>
        </p:txBody>
      </p:sp>
      <p:sp>
        <p:nvSpPr>
          <p:cNvPr id="220" name="Google Shape;220;p33"/>
          <p:cNvSpPr txBox="1"/>
          <p:nvPr/>
        </p:nvSpPr>
        <p:spPr>
          <a:xfrm>
            <a:off x="4754313" y="741100"/>
            <a:ext cx="1833600" cy="270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1600">
                <a:solidFill>
                  <a:srgbClr val="4D4D4D"/>
                </a:solidFill>
                <a:highlight>
                  <a:srgbClr val="FFFFFF"/>
                </a:highlight>
                <a:latin typeface="Economica"/>
                <a:ea typeface="Economica"/>
                <a:cs typeface="Economica"/>
                <a:sym typeface="Economica"/>
              </a:rPr>
              <a:t>La BPCO colpisce bronchi e polmoni, caratterizzata da ostruzione bronchiale con limitazione del flusso aereo e determinata da un'infiammazione cronica delle vie aeree.</a:t>
            </a:r>
            <a:endParaRPr sz="1600">
              <a:latin typeface="Economica"/>
              <a:ea typeface="Economica"/>
              <a:cs typeface="Economica"/>
              <a:sym typeface="Economica"/>
            </a:endParaRPr>
          </a:p>
        </p:txBody>
      </p:sp>
      <p:sp>
        <p:nvSpPr>
          <p:cNvPr id="221" name="Google Shape;221;p33"/>
          <p:cNvSpPr txBox="1"/>
          <p:nvPr/>
        </p:nvSpPr>
        <p:spPr>
          <a:xfrm>
            <a:off x="7039850" y="755700"/>
            <a:ext cx="1833600" cy="25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it" sz="1600">
                <a:solidFill>
                  <a:srgbClr val="4D4D4D"/>
                </a:solidFill>
                <a:highlight>
                  <a:srgbClr val="FFFFFF"/>
                </a:highlight>
                <a:latin typeface="Economica"/>
                <a:ea typeface="Economica"/>
                <a:cs typeface="Economica"/>
                <a:sym typeface="Economica"/>
              </a:rPr>
              <a:t>Quando insorge questa patologia gli alveoli polmonari si infiammano e si riempiono di liquido compromettendo, di conseguenza, la funzione respiratoria.</a:t>
            </a:r>
            <a:endParaRPr sz="1600">
              <a:latin typeface="Economica"/>
              <a:ea typeface="Economica"/>
              <a:cs typeface="Economica"/>
              <a:sym typeface="Economica"/>
            </a:endParaRPr>
          </a:p>
        </p:txBody>
      </p:sp>
      <p:pic>
        <p:nvPicPr>
          <p:cNvPr id="222" name="Google Shape;222;p33"/>
          <p:cNvPicPr preferRelativeResize="0"/>
          <p:nvPr/>
        </p:nvPicPr>
        <p:blipFill>
          <a:blip r:embed="rId3">
            <a:alphaModFix/>
          </a:blip>
          <a:stretch>
            <a:fillRect/>
          </a:stretch>
        </p:blipFill>
        <p:spPr>
          <a:xfrm>
            <a:off x="1232225" y="2638075"/>
            <a:ext cx="3339775" cy="2227625"/>
          </a:xfrm>
          <a:prstGeom prst="rect">
            <a:avLst/>
          </a:prstGeom>
          <a:noFill/>
          <a:ln>
            <a:noFill/>
          </a:ln>
        </p:spPr>
      </p:pic>
      <p:pic>
        <p:nvPicPr>
          <p:cNvPr id="223" name="Google Shape;223;p33"/>
          <p:cNvPicPr preferRelativeResize="0"/>
          <p:nvPr/>
        </p:nvPicPr>
        <p:blipFill>
          <a:blip r:embed="rId4">
            <a:alphaModFix/>
          </a:blip>
          <a:stretch>
            <a:fillRect/>
          </a:stretch>
        </p:blipFill>
        <p:spPr>
          <a:xfrm>
            <a:off x="4905825" y="2638075"/>
            <a:ext cx="3078174" cy="2227624"/>
          </a:xfrm>
          <a:prstGeom prst="rect">
            <a:avLst/>
          </a:prstGeom>
          <a:noFill/>
          <a:ln>
            <a:noFill/>
          </a:ln>
        </p:spPr>
      </p:pic>
    </p:spTree>
  </p:cSld>
  <p:clrMapOvr>
    <a:masterClrMapping/>
  </p:clrMapOvr>
  <mc:AlternateContent>
    <mc:Choice Requires="p14">
      <p:transition spd="slow" p14:dur="1000">
        <p14:prism dir="l"/>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7" name="Shape 227"/>
        <p:cNvGrpSpPr/>
        <p:nvPr/>
      </p:nvGrpSpPr>
      <p:grpSpPr>
        <a:xfrm>
          <a:off x="0" y="0"/>
          <a:ext cx="0" cy="0"/>
          <a:chOff x="0" y="0"/>
          <a:chExt cx="0" cy="0"/>
        </a:xfrm>
      </p:grpSpPr>
      <p:sp>
        <p:nvSpPr>
          <p:cNvPr id="228" name="Google Shape;228;p34"/>
          <p:cNvSpPr txBox="1"/>
          <p:nvPr>
            <p:ph type="title"/>
          </p:nvPr>
        </p:nvSpPr>
        <p:spPr>
          <a:xfrm>
            <a:off x="272000" y="38850"/>
            <a:ext cx="39999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it">
                <a:solidFill>
                  <a:srgbClr val="BF9000"/>
                </a:solidFill>
              </a:rPr>
              <a:t>Rinite</a:t>
            </a:r>
            <a:endParaRPr>
              <a:solidFill>
                <a:srgbClr val="BF9000"/>
              </a:solidFill>
            </a:endParaRPr>
          </a:p>
        </p:txBody>
      </p:sp>
      <p:sp>
        <p:nvSpPr>
          <p:cNvPr id="229" name="Google Shape;229;p34"/>
          <p:cNvSpPr txBox="1"/>
          <p:nvPr>
            <p:ph idx="1" type="body"/>
          </p:nvPr>
        </p:nvSpPr>
        <p:spPr>
          <a:xfrm>
            <a:off x="311700" y="793800"/>
            <a:ext cx="3999900" cy="3354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it" sz="1600">
                <a:solidFill>
                  <a:srgbClr val="4D4D4D"/>
                </a:solidFill>
                <a:highlight>
                  <a:srgbClr val="FFFFFF"/>
                </a:highlight>
                <a:latin typeface="Economica"/>
                <a:ea typeface="Economica"/>
                <a:cs typeface="Economica"/>
                <a:sym typeface="Economica"/>
              </a:rPr>
              <a:t>La rinite cronica, ed in particolare la rinite allergica, rappresenta una patologia di frequente riscontro. La rinite allergica è come dice il termine, un’infiammazione provocata dalla reazione della mucosa del naso a determinate sostanze.</a:t>
            </a:r>
            <a:endParaRPr sz="1600">
              <a:latin typeface="Economica"/>
              <a:ea typeface="Economica"/>
              <a:cs typeface="Economica"/>
              <a:sym typeface="Economica"/>
            </a:endParaRPr>
          </a:p>
        </p:txBody>
      </p:sp>
      <p:sp>
        <p:nvSpPr>
          <p:cNvPr id="230" name="Google Shape;230;p34"/>
          <p:cNvSpPr txBox="1"/>
          <p:nvPr>
            <p:ph idx="2" type="body"/>
          </p:nvPr>
        </p:nvSpPr>
        <p:spPr>
          <a:xfrm>
            <a:off x="4832400" y="724525"/>
            <a:ext cx="3999900" cy="3432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it" sz="1600">
                <a:solidFill>
                  <a:srgbClr val="4D4D4D"/>
                </a:solidFill>
                <a:highlight>
                  <a:srgbClr val="FFFFFF"/>
                </a:highlight>
                <a:latin typeface="Economica"/>
                <a:ea typeface="Economica"/>
                <a:cs typeface="Economica"/>
                <a:sym typeface="Economica"/>
              </a:rPr>
              <a:t>La tubercolosi, nella maggior parte dei casi, interessa i polmoni, anche se qualsiasi parte del corpo può esserne colpita. Normalmente non ci si accorge del primo contatto con il germe (infezione primaria). In alcuni casi, anche dopo anni all’infezione, questa può riacutizzarsi e originare la malattia vera e propria (infezione attiva). </a:t>
            </a:r>
            <a:endParaRPr sz="1600">
              <a:latin typeface="Economica"/>
              <a:ea typeface="Economica"/>
              <a:cs typeface="Economica"/>
              <a:sym typeface="Economica"/>
            </a:endParaRPr>
          </a:p>
        </p:txBody>
      </p:sp>
      <p:sp>
        <p:nvSpPr>
          <p:cNvPr id="231" name="Google Shape;231;p34"/>
          <p:cNvSpPr txBox="1"/>
          <p:nvPr/>
        </p:nvSpPr>
        <p:spPr>
          <a:xfrm>
            <a:off x="4832400" y="0"/>
            <a:ext cx="3999900" cy="793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it" sz="4200">
                <a:solidFill>
                  <a:srgbClr val="BF9000"/>
                </a:solidFill>
                <a:latin typeface="Economica"/>
                <a:ea typeface="Economica"/>
                <a:cs typeface="Economica"/>
                <a:sym typeface="Economica"/>
              </a:rPr>
              <a:t>Tubercolosi</a:t>
            </a:r>
            <a:endParaRPr sz="4200">
              <a:solidFill>
                <a:srgbClr val="BF9000"/>
              </a:solidFill>
              <a:latin typeface="Economica"/>
              <a:ea typeface="Economica"/>
              <a:cs typeface="Economica"/>
              <a:sym typeface="Economica"/>
            </a:endParaRPr>
          </a:p>
        </p:txBody>
      </p:sp>
      <p:pic>
        <p:nvPicPr>
          <p:cNvPr id="232" name="Google Shape;232;p34"/>
          <p:cNvPicPr preferRelativeResize="0"/>
          <p:nvPr/>
        </p:nvPicPr>
        <p:blipFill>
          <a:blip r:embed="rId3">
            <a:alphaModFix/>
          </a:blip>
          <a:stretch>
            <a:fillRect/>
          </a:stretch>
        </p:blipFill>
        <p:spPr>
          <a:xfrm>
            <a:off x="257337" y="2487995"/>
            <a:ext cx="4108626" cy="2396692"/>
          </a:xfrm>
          <a:prstGeom prst="rect">
            <a:avLst/>
          </a:prstGeom>
          <a:noFill/>
          <a:ln>
            <a:noFill/>
          </a:ln>
        </p:spPr>
      </p:pic>
      <p:pic>
        <p:nvPicPr>
          <p:cNvPr id="233" name="Google Shape;233;p34"/>
          <p:cNvPicPr preferRelativeResize="0"/>
          <p:nvPr/>
        </p:nvPicPr>
        <p:blipFill rotWithShape="1">
          <a:blip r:embed="rId4">
            <a:alphaModFix/>
          </a:blip>
          <a:srcRect b="9156" l="-570" r="569" t="3224"/>
          <a:stretch/>
        </p:blipFill>
        <p:spPr>
          <a:xfrm>
            <a:off x="4929125" y="2488000"/>
            <a:ext cx="3806449" cy="2396675"/>
          </a:xfrm>
          <a:prstGeom prst="rect">
            <a:avLst/>
          </a:prstGeom>
          <a:noFill/>
          <a:ln>
            <a:noFill/>
          </a:ln>
        </p:spPr>
      </p:pic>
    </p:spTree>
  </p:cSld>
  <p:clrMapOvr>
    <a:masterClrMapping/>
  </p:clrMapOvr>
  <mc:AlternateContent>
    <mc:Choice Requires="p14">
      <p:transition spd="slow" p14:dur="1000">
        <p14:gallery dir="l"/>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sp>
        <p:nvSpPr>
          <p:cNvPr id="238" name="Google Shape;238;p35"/>
          <p:cNvSpPr txBox="1"/>
          <p:nvPr>
            <p:ph type="title"/>
          </p:nvPr>
        </p:nvSpPr>
        <p:spPr>
          <a:xfrm>
            <a:off x="701400" y="1011825"/>
            <a:ext cx="7820400" cy="485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it">
                <a:solidFill>
                  <a:srgbClr val="BF9000"/>
                </a:solidFill>
              </a:rPr>
              <a:t>Conoscere per tutelare, come ridurre l’inquinamento</a:t>
            </a:r>
            <a:endParaRPr>
              <a:solidFill>
                <a:srgbClr val="BF9000"/>
              </a:solidFill>
            </a:endParaRPr>
          </a:p>
        </p:txBody>
      </p:sp>
      <p:sp>
        <p:nvSpPr>
          <p:cNvPr id="239" name="Google Shape;239;p35"/>
          <p:cNvSpPr txBox="1"/>
          <p:nvPr>
            <p:ph idx="1" type="body"/>
          </p:nvPr>
        </p:nvSpPr>
        <p:spPr>
          <a:xfrm>
            <a:off x="290850" y="1210475"/>
            <a:ext cx="4470300" cy="33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17500" lvl="0" marL="457200" rtl="0" algn="l">
              <a:spcBef>
                <a:spcPts val="1600"/>
              </a:spcBef>
              <a:spcAft>
                <a:spcPts val="0"/>
              </a:spcAft>
              <a:buSzPts val="1400"/>
              <a:buChar char="❏"/>
            </a:pPr>
            <a:r>
              <a:rPr lang="it">
                <a:latin typeface="Economica"/>
                <a:ea typeface="Economica"/>
                <a:cs typeface="Economica"/>
                <a:sym typeface="Economica"/>
              </a:rPr>
              <a:t> </a:t>
            </a:r>
            <a:r>
              <a:rPr lang="it" sz="1600">
                <a:latin typeface="Economica"/>
                <a:ea typeface="Economica"/>
                <a:cs typeface="Economica"/>
                <a:sym typeface="Economica"/>
              </a:rPr>
              <a:t>Spegniamo la luce quando usciamo dalle stanze, e non lasciamo TV e Computer in Stand By, con la lucina rossa: consumano inutilmente. </a:t>
            </a:r>
            <a:endParaRPr sz="1600">
              <a:latin typeface="Economica"/>
              <a:ea typeface="Economica"/>
              <a:cs typeface="Economica"/>
              <a:sym typeface="Economica"/>
            </a:endParaRPr>
          </a:p>
          <a:p>
            <a:pPr indent="-330200" lvl="0" marL="457200" rtl="0" algn="l">
              <a:spcBef>
                <a:spcPts val="0"/>
              </a:spcBef>
              <a:spcAft>
                <a:spcPts val="0"/>
              </a:spcAft>
              <a:buSzPts val="1600"/>
              <a:buFont typeface="Economica"/>
              <a:buChar char="❏"/>
            </a:pPr>
            <a:r>
              <a:rPr lang="it" sz="1600">
                <a:latin typeface="Economica"/>
                <a:ea typeface="Economica"/>
                <a:cs typeface="Economica"/>
                <a:sym typeface="Economica"/>
              </a:rPr>
              <a:t>Installiamo pannelli solari e fotovoltaici. </a:t>
            </a:r>
            <a:endParaRPr sz="1600">
              <a:latin typeface="Economica"/>
              <a:ea typeface="Economica"/>
              <a:cs typeface="Economica"/>
              <a:sym typeface="Economica"/>
            </a:endParaRPr>
          </a:p>
          <a:p>
            <a:pPr indent="-330200" lvl="0" marL="457200" rtl="0" algn="l">
              <a:spcBef>
                <a:spcPts val="0"/>
              </a:spcBef>
              <a:spcAft>
                <a:spcPts val="0"/>
              </a:spcAft>
              <a:buSzPts val="1600"/>
              <a:buFont typeface="Economica"/>
              <a:buChar char="❏"/>
            </a:pPr>
            <a:r>
              <a:rPr lang="it" sz="1600">
                <a:latin typeface="Economica"/>
                <a:ea typeface="Economica"/>
                <a:cs typeface="Economica"/>
                <a:sym typeface="Economica"/>
              </a:rPr>
              <a:t>Spostiamoci a piedi. Usiamo meno l’auto e preferiamo i mezzi pubblici o la bicicletta. </a:t>
            </a:r>
            <a:endParaRPr sz="1600">
              <a:latin typeface="Economica"/>
              <a:ea typeface="Economica"/>
              <a:cs typeface="Economica"/>
              <a:sym typeface="Economica"/>
            </a:endParaRPr>
          </a:p>
          <a:p>
            <a:pPr indent="-330200" lvl="0" marL="457200" rtl="0" algn="l">
              <a:spcBef>
                <a:spcPts val="0"/>
              </a:spcBef>
              <a:spcAft>
                <a:spcPts val="0"/>
              </a:spcAft>
              <a:buSzPts val="1600"/>
              <a:buFont typeface="Economica"/>
              <a:buChar char="❏"/>
            </a:pPr>
            <a:r>
              <a:rPr lang="it" sz="1600">
                <a:latin typeface="Economica"/>
                <a:ea typeface="Economica"/>
                <a:cs typeface="Economica"/>
                <a:sym typeface="Economica"/>
              </a:rPr>
              <a:t> Prima di gettare tutti i rifiuti nello stesso cassonetto, pensiamoci. Differenziamo! </a:t>
            </a:r>
            <a:endParaRPr sz="1600">
              <a:latin typeface="Economica"/>
              <a:ea typeface="Economica"/>
              <a:cs typeface="Economica"/>
              <a:sym typeface="Economica"/>
            </a:endParaRPr>
          </a:p>
          <a:p>
            <a:pPr indent="0" lvl="0" marL="0" rtl="0" algn="l">
              <a:spcBef>
                <a:spcPts val="1600"/>
              </a:spcBef>
              <a:spcAft>
                <a:spcPts val="1600"/>
              </a:spcAft>
              <a:buNone/>
            </a:pPr>
            <a:r>
              <a:t/>
            </a:r>
            <a:endParaRPr/>
          </a:p>
        </p:txBody>
      </p:sp>
      <p:sp>
        <p:nvSpPr>
          <p:cNvPr id="240" name="Google Shape;240;p35"/>
          <p:cNvSpPr txBox="1"/>
          <p:nvPr>
            <p:ph idx="2" type="body"/>
          </p:nvPr>
        </p:nvSpPr>
        <p:spPr>
          <a:xfrm flipH="1">
            <a:off x="4776150" y="1218525"/>
            <a:ext cx="4077000" cy="342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17500" lvl="0" marL="457200" rtl="0" algn="l">
              <a:spcBef>
                <a:spcPts val="1600"/>
              </a:spcBef>
              <a:spcAft>
                <a:spcPts val="0"/>
              </a:spcAft>
              <a:buSzPts val="1400"/>
              <a:buChar char="❏"/>
            </a:pPr>
            <a:r>
              <a:rPr lang="it"/>
              <a:t> </a:t>
            </a:r>
            <a:r>
              <a:rPr lang="it" sz="1600">
                <a:latin typeface="Economica"/>
                <a:ea typeface="Economica"/>
                <a:cs typeface="Economica"/>
                <a:sym typeface="Economica"/>
              </a:rPr>
              <a:t>Piantiamo semi, fiori e alberi, negli orti o sul balcone. Il verde, dai giardini  alle foreste, ripulisce l’aria e ci consente di respirare meglio.</a:t>
            </a:r>
            <a:endParaRPr sz="1600">
              <a:latin typeface="Economica"/>
              <a:ea typeface="Economica"/>
              <a:cs typeface="Economica"/>
              <a:sym typeface="Economica"/>
            </a:endParaRPr>
          </a:p>
          <a:p>
            <a:pPr indent="-330200" lvl="0" marL="457200" rtl="0" algn="l">
              <a:spcBef>
                <a:spcPts val="0"/>
              </a:spcBef>
              <a:spcAft>
                <a:spcPts val="0"/>
              </a:spcAft>
              <a:buSzPts val="1600"/>
              <a:buFont typeface="Economica"/>
              <a:buChar char="❏"/>
            </a:pPr>
            <a:r>
              <a:rPr lang="it" sz="1600">
                <a:latin typeface="Economica"/>
                <a:ea typeface="Economica"/>
                <a:cs typeface="Economica"/>
                <a:sym typeface="Economica"/>
              </a:rPr>
              <a:t> Prendiamoci cura degli animali. </a:t>
            </a:r>
            <a:endParaRPr sz="1600">
              <a:latin typeface="Economica"/>
              <a:ea typeface="Economica"/>
              <a:cs typeface="Economica"/>
              <a:sym typeface="Economica"/>
            </a:endParaRPr>
          </a:p>
          <a:p>
            <a:pPr indent="-330200" lvl="0" marL="457200" rtl="0" algn="l">
              <a:spcBef>
                <a:spcPts val="0"/>
              </a:spcBef>
              <a:spcAft>
                <a:spcPts val="0"/>
              </a:spcAft>
              <a:buSzPts val="1600"/>
              <a:buFont typeface="Economica"/>
              <a:buChar char="❏"/>
            </a:pPr>
            <a:r>
              <a:rPr lang="it" sz="1600">
                <a:latin typeface="Economica"/>
                <a:ea typeface="Economica"/>
                <a:cs typeface="Economica"/>
                <a:sym typeface="Economica"/>
              </a:rPr>
              <a:t> Mangiamo cibo locale, è più fresco e  sano. </a:t>
            </a:r>
            <a:endParaRPr sz="1600">
              <a:latin typeface="Economica"/>
              <a:ea typeface="Economica"/>
              <a:cs typeface="Economica"/>
              <a:sym typeface="Economica"/>
            </a:endParaRPr>
          </a:p>
          <a:p>
            <a:pPr indent="-330200" lvl="0" marL="457200" rtl="0" algn="l">
              <a:spcBef>
                <a:spcPts val="0"/>
              </a:spcBef>
              <a:spcAft>
                <a:spcPts val="0"/>
              </a:spcAft>
              <a:buSzPts val="1600"/>
              <a:buFont typeface="Economica"/>
              <a:buChar char="❏"/>
            </a:pPr>
            <a:r>
              <a:rPr lang="it" sz="1600">
                <a:latin typeface="Economica"/>
                <a:ea typeface="Economica"/>
                <a:cs typeface="Economica"/>
                <a:sym typeface="Economica"/>
              </a:rPr>
              <a:t> Chiudiamo i rubinetti! L’acqua è il bene più prezioso in natura, non sprechiamola, e tuteliamo le fonti più pure, ne va della salute nostra e del nostro territorio! </a:t>
            </a:r>
            <a:endParaRPr sz="1600">
              <a:latin typeface="Economica"/>
              <a:ea typeface="Economica"/>
              <a:cs typeface="Economica"/>
              <a:sym typeface="Economica"/>
            </a:endParaRPr>
          </a:p>
        </p:txBody>
      </p:sp>
    </p:spTree>
  </p:cSld>
  <p:clrMapOvr>
    <a:masterClrMapping/>
  </p:clrMapOvr>
  <mc:AlternateContent>
    <mc:Choice Requires="p14">
      <p:transition spd="slow" p14:dur="1000">
        <p:fade thruBlk="1"/>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4" name="Shape 244"/>
        <p:cNvGrpSpPr/>
        <p:nvPr/>
      </p:nvGrpSpPr>
      <p:grpSpPr>
        <a:xfrm>
          <a:off x="0" y="0"/>
          <a:ext cx="0" cy="0"/>
          <a:chOff x="0" y="0"/>
          <a:chExt cx="0" cy="0"/>
        </a:xfrm>
      </p:grpSpPr>
      <p:sp>
        <p:nvSpPr>
          <p:cNvPr id="245" name="Google Shape;245;p36"/>
          <p:cNvSpPr txBox="1"/>
          <p:nvPr>
            <p:ph type="title"/>
          </p:nvPr>
        </p:nvSpPr>
        <p:spPr>
          <a:xfrm>
            <a:off x="1320750" y="575550"/>
            <a:ext cx="6502500" cy="399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it">
                <a:solidFill>
                  <a:srgbClr val="BF9000"/>
                </a:solidFill>
              </a:rPr>
              <a:t>Realizzato da:</a:t>
            </a:r>
            <a:endParaRPr>
              <a:solidFill>
                <a:srgbClr val="BF9000"/>
              </a:solidFill>
            </a:endParaRPr>
          </a:p>
          <a:p>
            <a:pPr indent="0" lvl="0" marL="0" rtl="0" algn="ctr">
              <a:spcBef>
                <a:spcPts val="0"/>
              </a:spcBef>
              <a:spcAft>
                <a:spcPts val="0"/>
              </a:spcAft>
              <a:buNone/>
            </a:pPr>
            <a:r>
              <a:rPr lang="it"/>
              <a:t>Alessia Caruso</a:t>
            </a:r>
            <a:endParaRPr/>
          </a:p>
          <a:p>
            <a:pPr indent="0" lvl="0" marL="0" rtl="0" algn="ctr">
              <a:spcBef>
                <a:spcPts val="0"/>
              </a:spcBef>
              <a:spcAft>
                <a:spcPts val="0"/>
              </a:spcAft>
              <a:buNone/>
            </a:pPr>
            <a:r>
              <a:rPr lang="it"/>
              <a:t>Lucia Curcio</a:t>
            </a:r>
            <a:endParaRPr/>
          </a:p>
          <a:p>
            <a:pPr indent="0" lvl="0" marL="0" rtl="0" algn="ctr">
              <a:spcBef>
                <a:spcPts val="0"/>
              </a:spcBef>
              <a:spcAft>
                <a:spcPts val="0"/>
              </a:spcAft>
              <a:buNone/>
            </a:pPr>
            <a:r>
              <a:rPr lang="it"/>
              <a:t>Giorgia Fagotto</a:t>
            </a:r>
            <a:endParaRPr/>
          </a:p>
          <a:p>
            <a:pPr indent="0" lvl="0" marL="0" rtl="0" algn="ctr">
              <a:spcBef>
                <a:spcPts val="0"/>
              </a:spcBef>
              <a:spcAft>
                <a:spcPts val="0"/>
              </a:spcAft>
              <a:buNone/>
            </a:pPr>
            <a:r>
              <a:rPr lang="it"/>
              <a:t>Laura Giuliano</a:t>
            </a:r>
            <a:endParaRPr/>
          </a:p>
          <a:p>
            <a:pPr indent="0" lvl="0" marL="0" rtl="0" algn="ctr">
              <a:spcBef>
                <a:spcPts val="0"/>
              </a:spcBef>
              <a:spcAft>
                <a:spcPts val="0"/>
              </a:spcAft>
              <a:buNone/>
            </a:pPr>
            <a:r>
              <a:rPr lang="it"/>
              <a:t>Chiara La Rosa</a:t>
            </a:r>
            <a:endParaRPr/>
          </a:p>
          <a:p>
            <a:pPr indent="0" lvl="0" marL="0" rtl="0" algn="ctr">
              <a:spcBef>
                <a:spcPts val="0"/>
              </a:spcBef>
              <a:spcAft>
                <a:spcPts val="0"/>
              </a:spcAft>
              <a:buNone/>
            </a:pPr>
            <a:r>
              <a:rPr lang="it"/>
              <a:t>Gaia Magnano</a:t>
            </a:r>
            <a:endParaRPr/>
          </a:p>
        </p:txBody>
      </p:sp>
    </p:spTree>
  </p:cSld>
  <p:clrMapOvr>
    <a:masterClrMapping/>
  </p:clrMapOvr>
  <mc:AlternateContent>
    <mc:Choice Requires="p14">
      <p:transition spd="slow" p14:dur="1000">
        <p14:flip dir="l"/>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