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media/media1.gif" ContentType="video/unknown"/>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 id="2147483790" r:id="rId2"/>
    <p:sldMasterId id="2147483802" r:id="rId3"/>
    <p:sldMasterId id="2147483814" r:id="rId4"/>
    <p:sldMasterId id="2147483826" r:id="rId5"/>
    <p:sldMasterId id="2147483838" r:id="rId6"/>
  </p:sldMasterIdLst>
  <p:notesMasterIdLst>
    <p:notesMasterId r:id="rId37"/>
  </p:notesMasterIdLst>
  <p:sldIdLst>
    <p:sldId id="256" r:id="rId7"/>
    <p:sldId id="257" r:id="rId8"/>
    <p:sldId id="262" r:id="rId9"/>
    <p:sldId id="268" r:id="rId10"/>
    <p:sldId id="269" r:id="rId11"/>
    <p:sldId id="261" r:id="rId12"/>
    <p:sldId id="267" r:id="rId13"/>
    <p:sldId id="272" r:id="rId14"/>
    <p:sldId id="260" r:id="rId15"/>
    <p:sldId id="274" r:id="rId16"/>
    <p:sldId id="273" r:id="rId17"/>
    <p:sldId id="275" r:id="rId18"/>
    <p:sldId id="277" r:id="rId19"/>
    <p:sldId id="276" r:id="rId20"/>
    <p:sldId id="278" r:id="rId21"/>
    <p:sldId id="259" r:id="rId22"/>
    <p:sldId id="264" r:id="rId23"/>
    <p:sldId id="266" r:id="rId24"/>
    <p:sldId id="279" r:id="rId25"/>
    <p:sldId id="283" r:id="rId26"/>
    <p:sldId id="280" r:id="rId27"/>
    <p:sldId id="281" r:id="rId28"/>
    <p:sldId id="287" r:id="rId29"/>
    <p:sldId id="284" r:id="rId30"/>
    <p:sldId id="285" r:id="rId31"/>
    <p:sldId id="288" r:id="rId32"/>
    <p:sldId id="291" r:id="rId33"/>
    <p:sldId id="292" r:id="rId34"/>
    <p:sldId id="290" r:id="rId35"/>
    <p:sldId id="294" r:id="rId3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1" d="100"/>
          <a:sy n="71" d="100"/>
        </p:scale>
        <p:origin x="404"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D935C9-9DC4-4537-BE64-214C70CD5B3C}" type="datetimeFigureOut">
              <a:rPr lang="it-IT" smtClean="0"/>
              <a:t>10/01/2020</a:t>
            </a:fld>
            <a:endParaRPr lang="it-IT"/>
          </a:p>
        </p:txBody>
      </p:sp>
      <p:sp>
        <p:nvSpPr>
          <p:cNvPr id="4" name="Segnaposto immagin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D0D010-82A3-46B9-A568-A68054E76BF3}" type="slidenum">
              <a:rPr lang="it-IT" smtClean="0"/>
              <a:t>‹N›</a:t>
            </a:fld>
            <a:endParaRPr lang="it-IT"/>
          </a:p>
        </p:txBody>
      </p:sp>
    </p:spTree>
    <p:extLst>
      <p:ext uri="{BB962C8B-B14F-4D97-AF65-F5344CB8AC3E}">
        <p14:creationId xmlns:p14="http://schemas.microsoft.com/office/powerpoint/2010/main" val="2206123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7501C53-554E-4160-9A9C-006A160FD26B}" type="slidenum">
              <a:rPr lang="it-IT" smtClean="0"/>
              <a:t>22</a:t>
            </a:fld>
            <a:endParaRPr lang="it-IT"/>
          </a:p>
        </p:txBody>
      </p:sp>
    </p:spTree>
    <p:extLst>
      <p:ext uri="{BB962C8B-B14F-4D97-AF65-F5344CB8AC3E}">
        <p14:creationId xmlns:p14="http://schemas.microsoft.com/office/powerpoint/2010/main" val="208362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75417BA-F757-45F2-89CE-966B910E81A6}" type="datetimeFigureOut">
              <a:rPr lang="it-IT" smtClean="0"/>
              <a:t>10/01/2020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67AC183-2D63-4B60-A95F-CBDB15CA74B8}" type="slidenum">
              <a:rPr lang="it-IT" smtClean="0"/>
              <a:t>‹N›</a:t>
            </a:fld>
            <a:endParaRPr lang="it-IT"/>
          </a:p>
        </p:txBody>
      </p:sp>
    </p:spTree>
    <p:extLst>
      <p:ext uri="{BB962C8B-B14F-4D97-AF65-F5344CB8AC3E}">
        <p14:creationId xmlns:p14="http://schemas.microsoft.com/office/powerpoint/2010/main" val="4041918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75417BA-F757-45F2-89CE-966B910E81A6}" type="datetimeFigureOut">
              <a:rPr lang="it-IT" smtClean="0"/>
              <a:t>10/01/2020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67AC183-2D63-4B60-A95F-CBDB15CA74B8}" type="slidenum">
              <a:rPr lang="it-IT" smtClean="0"/>
              <a:t>‹N›</a:t>
            </a:fld>
            <a:endParaRPr lang="it-IT"/>
          </a:p>
        </p:txBody>
      </p:sp>
    </p:spTree>
    <p:extLst>
      <p:ext uri="{BB962C8B-B14F-4D97-AF65-F5344CB8AC3E}">
        <p14:creationId xmlns:p14="http://schemas.microsoft.com/office/powerpoint/2010/main" val="2318344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1" y="1709742"/>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75417BA-F757-45F2-89CE-966B910E81A6}" type="datetimeFigureOut">
              <a:rPr lang="it-IT" smtClean="0"/>
              <a:t>10/01/2020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67AC183-2D63-4B60-A95F-CBDB15CA74B8}" type="slidenum">
              <a:rPr lang="it-IT" smtClean="0"/>
              <a:t>‹N›</a:t>
            </a:fld>
            <a:endParaRPr lang="it-IT"/>
          </a:p>
        </p:txBody>
      </p:sp>
    </p:spTree>
    <p:extLst>
      <p:ext uri="{BB962C8B-B14F-4D97-AF65-F5344CB8AC3E}">
        <p14:creationId xmlns:p14="http://schemas.microsoft.com/office/powerpoint/2010/main" val="1308696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75417BA-F757-45F2-89CE-966B910E81A6}" type="datetimeFigureOut">
              <a:rPr lang="it-IT" smtClean="0"/>
              <a:t>10/01/2020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67AC183-2D63-4B60-A95F-CBDB15CA74B8}" type="slidenum">
              <a:rPr lang="it-IT" smtClean="0"/>
              <a:t>‹N›</a:t>
            </a:fld>
            <a:endParaRPr lang="it-IT"/>
          </a:p>
        </p:txBody>
      </p:sp>
    </p:spTree>
    <p:extLst>
      <p:ext uri="{BB962C8B-B14F-4D97-AF65-F5344CB8AC3E}">
        <p14:creationId xmlns:p14="http://schemas.microsoft.com/office/powerpoint/2010/main" val="1912693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9"/>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9"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2"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75417BA-F757-45F2-89CE-966B910E81A6}" type="datetimeFigureOut">
              <a:rPr lang="it-IT" smtClean="0"/>
              <a:t>10/01/2020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67AC183-2D63-4B60-A95F-CBDB15CA74B8}" type="slidenum">
              <a:rPr lang="it-IT" smtClean="0"/>
              <a:t>‹N›</a:t>
            </a:fld>
            <a:endParaRPr lang="it-IT"/>
          </a:p>
        </p:txBody>
      </p:sp>
    </p:spTree>
    <p:extLst>
      <p:ext uri="{BB962C8B-B14F-4D97-AF65-F5344CB8AC3E}">
        <p14:creationId xmlns:p14="http://schemas.microsoft.com/office/powerpoint/2010/main" val="2845918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75417BA-F757-45F2-89CE-966B910E81A6}" type="datetimeFigureOut">
              <a:rPr lang="it-IT" smtClean="0"/>
              <a:t>10/01/2020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67AC183-2D63-4B60-A95F-CBDB15CA74B8}" type="slidenum">
              <a:rPr lang="it-IT" smtClean="0"/>
              <a:t>‹N›</a:t>
            </a:fld>
            <a:endParaRPr lang="it-IT"/>
          </a:p>
        </p:txBody>
      </p:sp>
    </p:spTree>
    <p:extLst>
      <p:ext uri="{BB962C8B-B14F-4D97-AF65-F5344CB8AC3E}">
        <p14:creationId xmlns:p14="http://schemas.microsoft.com/office/powerpoint/2010/main" val="1318112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75417BA-F757-45F2-89CE-966B910E81A6}" type="datetimeFigureOut">
              <a:rPr lang="it-IT" smtClean="0"/>
              <a:t>10/01/2020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67AC183-2D63-4B60-A95F-CBDB15CA74B8}" type="slidenum">
              <a:rPr lang="it-IT" smtClean="0"/>
              <a:t>‹N›</a:t>
            </a:fld>
            <a:endParaRPr lang="it-IT"/>
          </a:p>
        </p:txBody>
      </p:sp>
    </p:spTree>
    <p:extLst>
      <p:ext uri="{BB962C8B-B14F-4D97-AF65-F5344CB8AC3E}">
        <p14:creationId xmlns:p14="http://schemas.microsoft.com/office/powerpoint/2010/main" val="1784865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75417BA-F757-45F2-89CE-966B910E81A6}" type="datetimeFigureOut">
              <a:rPr lang="it-IT" smtClean="0"/>
              <a:t>10/01/2020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67AC183-2D63-4B60-A95F-CBDB15CA74B8}" type="slidenum">
              <a:rPr lang="it-IT" smtClean="0"/>
              <a:t>‹N›</a:t>
            </a:fld>
            <a:endParaRPr lang="it-IT"/>
          </a:p>
        </p:txBody>
      </p:sp>
    </p:spTree>
    <p:extLst>
      <p:ext uri="{BB962C8B-B14F-4D97-AF65-F5344CB8AC3E}">
        <p14:creationId xmlns:p14="http://schemas.microsoft.com/office/powerpoint/2010/main" val="1827903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9"/>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75417BA-F757-45F2-89CE-966B910E81A6}" type="datetimeFigureOut">
              <a:rPr lang="it-IT" smtClean="0"/>
              <a:t>10/01/2020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67AC183-2D63-4B60-A95F-CBDB15CA74B8}" type="slidenum">
              <a:rPr lang="it-IT" smtClean="0"/>
              <a:t>‹N›</a:t>
            </a:fld>
            <a:endParaRPr lang="it-IT"/>
          </a:p>
        </p:txBody>
      </p:sp>
    </p:spTree>
    <p:extLst>
      <p:ext uri="{BB962C8B-B14F-4D97-AF65-F5344CB8AC3E}">
        <p14:creationId xmlns:p14="http://schemas.microsoft.com/office/powerpoint/2010/main" val="2506790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75417BA-F757-45F2-89CE-966B910E81A6}" type="datetimeFigureOut">
              <a:rPr lang="it-IT" smtClean="0"/>
              <a:t>10/01/2020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67AC183-2D63-4B60-A95F-CBDB15CA74B8}" type="slidenum">
              <a:rPr lang="it-IT" smtClean="0"/>
              <a:t>‹N›</a:t>
            </a:fld>
            <a:endParaRPr lang="it-IT"/>
          </a:p>
        </p:txBody>
      </p:sp>
    </p:spTree>
    <p:extLst>
      <p:ext uri="{BB962C8B-B14F-4D97-AF65-F5344CB8AC3E}">
        <p14:creationId xmlns:p14="http://schemas.microsoft.com/office/powerpoint/2010/main" val="4116600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2"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2"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75417BA-F757-45F2-89CE-966B910E81A6}" type="datetimeFigureOut">
              <a:rPr lang="it-IT" smtClean="0"/>
              <a:t>10/01/2020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67AC183-2D63-4B60-A95F-CBDB15CA74B8}" type="slidenum">
              <a:rPr lang="it-IT" smtClean="0"/>
              <a:t>‹N›</a:t>
            </a:fld>
            <a:endParaRPr lang="it-IT"/>
          </a:p>
        </p:txBody>
      </p:sp>
    </p:spTree>
    <p:extLst>
      <p:ext uri="{BB962C8B-B14F-4D97-AF65-F5344CB8AC3E}">
        <p14:creationId xmlns:p14="http://schemas.microsoft.com/office/powerpoint/2010/main" val="3107789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30"/>
            <a:ext cx="103632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6234657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287161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5"/>
            <a:ext cx="103632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653389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22180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576587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702720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8093535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3" y="273050"/>
            <a:ext cx="4011084"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766843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8715146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759437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43"/>
            <a:ext cx="27432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09600" y="274643"/>
            <a:ext cx="80264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1035709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30"/>
            <a:ext cx="103632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818923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5789979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5"/>
            <a:ext cx="103632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5089493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0529083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2963444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7560262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861506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3" y="273050"/>
            <a:ext cx="4011084"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2504233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3469721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9680359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43"/>
            <a:ext cx="27432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09600" y="274643"/>
            <a:ext cx="80264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285083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30"/>
            <a:ext cx="103632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8899953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5804263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5"/>
            <a:ext cx="103632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2425734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6933393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2669846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9301070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8914829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3" y="273050"/>
            <a:ext cx="4011084"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7198867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7673883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7356358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43"/>
            <a:ext cx="27432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09600" y="274643"/>
            <a:ext cx="80264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7326998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18960955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21404774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35239052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29081672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28804175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6826014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42787085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15595040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18508430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29359370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29303443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20292987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3444401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24247434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18917458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8379244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27263395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36634720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39309026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40961048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34519442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969573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5417BA-F757-45F2-89CE-966B910E81A6}" type="datetimeFigureOut">
              <a:rPr lang="it-IT" smtClean="0"/>
              <a:t>10/01/2020</a:t>
            </a:fld>
            <a:endParaRPr lang="it-IT"/>
          </a:p>
        </p:txBody>
      </p:sp>
      <p:sp>
        <p:nvSpPr>
          <p:cNvPr id="5" name="Segnaposto piè di pagina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7AC183-2D63-4B60-A95F-CBDB15CA74B8}" type="slidenum">
              <a:rPr lang="it-IT" smtClean="0"/>
              <a:t>‹N›</a:t>
            </a:fld>
            <a:endParaRPr lang="it-IT"/>
          </a:p>
        </p:txBody>
      </p:sp>
    </p:spTree>
    <p:extLst>
      <p:ext uri="{BB962C8B-B14F-4D97-AF65-F5344CB8AC3E}">
        <p14:creationId xmlns:p14="http://schemas.microsoft.com/office/powerpoint/2010/main" val="487328813"/>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endParaRPr>
          </a:p>
        </p:txBody>
      </p:sp>
      <p:sp>
        <p:nvSpPr>
          <p:cNvPr id="6" name="Segnaposto numero diapositiva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232970968"/>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endParaRPr>
          </a:p>
        </p:txBody>
      </p:sp>
      <p:sp>
        <p:nvSpPr>
          <p:cNvPr id="6" name="Segnaposto numero diapositiva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989658795"/>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5E0DA5-C2D6-4A43-A292-3C87D504BD83}" type="datetimeFigureOut">
              <a:rPr lang="it-IT" smtClean="0">
                <a:solidFill>
                  <a:prstClr val="black">
                    <a:tint val="75000"/>
                  </a:prstClr>
                </a:solidFill>
              </a:rPr>
              <a:pPr/>
              <a:t>10/01/2020</a:t>
            </a:fld>
            <a:endParaRPr lang="it-IT">
              <a:solidFill>
                <a:prstClr val="black">
                  <a:tint val="75000"/>
                </a:prstClr>
              </a:solidFill>
            </a:endParaRPr>
          </a:p>
        </p:txBody>
      </p:sp>
      <p:sp>
        <p:nvSpPr>
          <p:cNvPr id="5" name="Segnaposto piè di pagina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endParaRPr>
          </a:p>
        </p:txBody>
      </p:sp>
      <p:sp>
        <p:nvSpPr>
          <p:cNvPr id="6" name="Segnaposto numero diapositiva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EC27A0-D7AE-4548-9C50-7DBDFED9C4E5}"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402633936"/>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2274464918"/>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1/10/2020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4019574671"/>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com/url?sa=i&amp;source=images&amp;cd=&amp;ved=2ahUKEwjTkc3G-rTlAhWS16QKHV16D0UQjRx6BAgBEAQ&amp;url=https://it.123rf.com/photo_24343022_medico-che-indica-verso-sfondo-bianco.html&amp;psig=AOvVaw1GMi2wkdGu_7XFBadZ_Tda&amp;ust=1572008601177818"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google.com/url?sa=i&amp;source=images&amp;cd=&amp;ved=2ahUKEwjbgMWdi7XlAhVOr6QKHUBmBHwQjRx6BAgBEAQ&amp;url=https://www.lucianopignataro.it/a/dieta-vegana/133417/&amp;psig=AOvVaw2NYUC88dSm4-qX7jEibPTS&amp;ust=1572013084612500"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9.png"/><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gif"/><Relationship Id="rId1" Type="http://schemas.microsoft.com/office/2007/relationships/media" Target="../media/media1.gif"/><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ultati immagini per BENESSERE E CORRETTI STILI DI VI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976" y="301214"/>
            <a:ext cx="10822192" cy="608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8570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17875" y="59047"/>
            <a:ext cx="10515600" cy="1274905"/>
          </a:xfrm>
        </p:spPr>
        <p:txBody>
          <a:bodyPr/>
          <a:lstStyle/>
          <a:p>
            <a:r>
              <a:rPr lang="it-IT" b="1" dirty="0" smtClean="0">
                <a:solidFill>
                  <a:srgbClr val="FF0000"/>
                </a:solidFill>
              </a:rPr>
              <a:t>                     </a:t>
            </a:r>
            <a:r>
              <a:rPr lang="it-IT" b="1" dirty="0" smtClean="0">
                <a:solidFill>
                  <a:srgbClr val="FF0000"/>
                </a:solidFill>
                <a:latin typeface="Times New Roman" panose="02020603050405020304" pitchFamily="18" charset="0"/>
                <a:cs typeface="Times New Roman" panose="02020603050405020304" pitchFamily="18" charset="0"/>
              </a:rPr>
              <a:t>ALIMENTAZIONE</a:t>
            </a:r>
            <a:endParaRPr lang="it-IT"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a:xfrm>
            <a:off x="129095" y="1644429"/>
            <a:ext cx="6416039" cy="2635624"/>
          </a:xfrm>
        </p:spPr>
        <p:txBody>
          <a:bodyPr>
            <a:normAutofit/>
          </a:bodyPr>
          <a:lstStyle/>
          <a:p>
            <a:pPr marL="0" indent="0">
              <a:buNone/>
            </a:pPr>
            <a:r>
              <a:rPr lang="it-IT" sz="1800" dirty="0" smtClean="0">
                <a:effectLst/>
                <a:latin typeface="Times New Roman" panose="02020603050405020304" pitchFamily="18" charset="0"/>
                <a:cs typeface="Times New Roman" panose="02020603050405020304" pitchFamily="18" charset="0"/>
              </a:rPr>
              <a:t>L'alimentazione, </a:t>
            </a:r>
            <a:r>
              <a:rPr lang="it-IT" sz="1800" dirty="0" smtClean="0">
                <a:latin typeface="Times New Roman" panose="02020603050405020304" pitchFamily="18" charset="0"/>
                <a:cs typeface="Times New Roman" panose="02020603050405020304" pitchFamily="18" charset="0"/>
              </a:rPr>
              <a:t>è </a:t>
            </a:r>
            <a:r>
              <a:rPr lang="it-IT" sz="1800" dirty="0" smtClean="0">
                <a:effectLst/>
                <a:latin typeface="Times New Roman" panose="02020603050405020304" pitchFamily="18" charset="0"/>
                <a:cs typeface="Times New Roman" panose="02020603050405020304" pitchFamily="18" charset="0"/>
              </a:rPr>
              <a:t>l'assunzione da parte dell'</a:t>
            </a:r>
            <a:r>
              <a:rPr lang="it-IT" sz="1800" strike="noStrike" dirty="0" smtClean="0">
                <a:effectLst/>
                <a:latin typeface="Times New Roman" panose="02020603050405020304" pitchFamily="18" charset="0"/>
                <a:cs typeface="Times New Roman" panose="02020603050405020304" pitchFamily="18" charset="0"/>
              </a:rPr>
              <a:t>organismo</a:t>
            </a:r>
            <a:r>
              <a:rPr lang="it-IT" sz="1800" dirty="0" smtClean="0">
                <a:effectLst/>
                <a:latin typeface="Times New Roman" panose="02020603050405020304" pitchFamily="18" charset="0"/>
                <a:cs typeface="Times New Roman" panose="02020603050405020304" pitchFamily="18" charset="0"/>
              </a:rPr>
              <a:t>, di </a:t>
            </a:r>
            <a:r>
              <a:rPr lang="it-IT" sz="1800" strike="noStrike" dirty="0" smtClean="0">
                <a:effectLst/>
                <a:latin typeface="Times New Roman" panose="02020603050405020304" pitchFamily="18" charset="0"/>
                <a:cs typeface="Times New Roman" panose="02020603050405020304" pitchFamily="18" charset="0"/>
              </a:rPr>
              <a:t>alimenti</a:t>
            </a:r>
            <a:r>
              <a:rPr lang="it-IT" sz="1800" dirty="0" smtClean="0">
                <a:effectLst/>
                <a:latin typeface="Times New Roman" panose="02020603050405020304" pitchFamily="18" charset="0"/>
                <a:cs typeface="Times New Roman" panose="02020603050405020304" pitchFamily="18" charset="0"/>
              </a:rPr>
              <a:t> indispensabili al suo </a:t>
            </a:r>
            <a:r>
              <a:rPr lang="it-IT" sz="1800" strike="noStrike" dirty="0" smtClean="0">
                <a:effectLst/>
                <a:latin typeface="Times New Roman" panose="02020603050405020304" pitchFamily="18" charset="0"/>
                <a:cs typeface="Times New Roman" panose="02020603050405020304" pitchFamily="18" charset="0"/>
              </a:rPr>
              <a:t>metabolismo</a:t>
            </a:r>
            <a:r>
              <a:rPr lang="it-IT" sz="1800" dirty="0" smtClean="0">
                <a:effectLst/>
                <a:latin typeface="Times New Roman" panose="02020603050405020304" pitchFamily="18" charset="0"/>
                <a:cs typeface="Times New Roman" panose="02020603050405020304" pitchFamily="18" charset="0"/>
              </a:rPr>
              <a:t> e alle sue funzioni vitali quotidiane, prendendo in considerazione tutte le trasformazioni fisiche e chimiche che i nutrienti assunti subiscono nel processo di </a:t>
            </a:r>
            <a:r>
              <a:rPr lang="it-IT" sz="1800" strike="noStrike" dirty="0" smtClean="0">
                <a:effectLst/>
                <a:latin typeface="Times New Roman" panose="02020603050405020304" pitchFamily="18" charset="0"/>
                <a:cs typeface="Times New Roman" panose="02020603050405020304" pitchFamily="18" charset="0"/>
              </a:rPr>
              <a:t>digestione</a:t>
            </a:r>
            <a:r>
              <a:rPr lang="it-IT" sz="1800" dirty="0" smtClean="0">
                <a:effectLst/>
                <a:latin typeface="Times New Roman" panose="02020603050405020304" pitchFamily="18" charset="0"/>
                <a:cs typeface="Times New Roman" panose="02020603050405020304" pitchFamily="18" charset="0"/>
              </a:rPr>
              <a:t> e/o assimilazione.</a:t>
            </a:r>
            <a:endParaRPr lang="it-IT" sz="1800" dirty="0">
              <a:latin typeface="Times New Roman" panose="02020603050405020304" pitchFamily="18" charset="0"/>
              <a:cs typeface="Times New Roman" panose="02020603050405020304" pitchFamily="18" charset="0"/>
            </a:endParaRPr>
          </a:p>
        </p:txBody>
      </p:sp>
      <p:pic>
        <p:nvPicPr>
          <p:cNvPr id="2050" name="Picture 2" descr="Risultati immagini per alimentazi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6042" y="1174321"/>
            <a:ext cx="4937761" cy="31057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isultati immagini per alimentazi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1" y="3416489"/>
            <a:ext cx="5486115" cy="3134923"/>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6831107" y="5294942"/>
            <a:ext cx="5066852" cy="707886"/>
          </a:xfrm>
          <a:prstGeom prst="rect">
            <a:avLst/>
          </a:prstGeom>
          <a:noFill/>
        </p:spPr>
        <p:txBody>
          <a:bodyPr wrap="square" rtlCol="0">
            <a:spAutoFit/>
          </a:bodyPr>
          <a:lstStyle/>
          <a:p>
            <a:r>
              <a:rPr lang="it-IT" sz="4000" dirty="0" err="1" smtClean="0">
                <a:latin typeface="Brush Script MT" panose="03060802040406070304" pitchFamily="66" charset="0"/>
              </a:rPr>
              <a:t>Mens</a:t>
            </a:r>
            <a:r>
              <a:rPr lang="it-IT" sz="4000" dirty="0" smtClean="0">
                <a:latin typeface="Brush Script MT" panose="03060802040406070304" pitchFamily="66" charset="0"/>
              </a:rPr>
              <a:t> sana in </a:t>
            </a:r>
            <a:r>
              <a:rPr lang="it-IT" sz="4000" dirty="0" err="1" smtClean="0">
                <a:latin typeface="Brush Script MT" panose="03060802040406070304" pitchFamily="66" charset="0"/>
              </a:rPr>
              <a:t>corpore</a:t>
            </a:r>
            <a:r>
              <a:rPr lang="it-IT" sz="4000" dirty="0" smtClean="0">
                <a:latin typeface="Brush Script MT" panose="03060802040406070304" pitchFamily="66" charset="0"/>
              </a:rPr>
              <a:t> sano…</a:t>
            </a:r>
            <a:endParaRPr lang="it-IT" sz="4000" dirty="0">
              <a:latin typeface="Brush Script MT" panose="03060802040406070304" pitchFamily="66" charset="0"/>
            </a:endParaRPr>
          </a:p>
        </p:txBody>
      </p:sp>
    </p:spTree>
    <p:extLst>
      <p:ext uri="{BB962C8B-B14F-4D97-AF65-F5344CB8AC3E}">
        <p14:creationId xmlns:p14="http://schemas.microsoft.com/office/powerpoint/2010/main" val="7969283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wipe(down)">
                                      <p:cBhvr>
                                        <p:cTn id="7" dur="500"/>
                                        <p:tgtEl>
                                          <p:spTgt spid="2052"/>
                                        </p:tgtEl>
                                      </p:cBhvr>
                                    </p:animEffect>
                                  </p:childTnLst>
                                </p:cTn>
                              </p:par>
                              <p:par>
                                <p:cTn id="8" presetID="22" presetClass="entr" presetSubtype="4"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wipe(down)">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8" presetID="26"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80">
                                          <p:stCondLst>
                                            <p:cond delay="0"/>
                                          </p:stCondLst>
                                        </p:cTn>
                                        <p:tgtEl>
                                          <p:spTgt spid="4"/>
                                        </p:tgtEl>
                                      </p:cBhvr>
                                    </p:animEffect>
                                    <p:anim calcmode="lin" valueType="num">
                                      <p:cBhvr>
                                        <p:cTn id="2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6" dur="26">
                                          <p:stCondLst>
                                            <p:cond delay="650"/>
                                          </p:stCondLst>
                                        </p:cTn>
                                        <p:tgtEl>
                                          <p:spTgt spid="4"/>
                                        </p:tgtEl>
                                      </p:cBhvr>
                                      <p:to x="100000" y="60000"/>
                                    </p:animScale>
                                    <p:animScale>
                                      <p:cBhvr>
                                        <p:cTn id="27" dur="166" decel="50000">
                                          <p:stCondLst>
                                            <p:cond delay="676"/>
                                          </p:stCondLst>
                                        </p:cTn>
                                        <p:tgtEl>
                                          <p:spTgt spid="4"/>
                                        </p:tgtEl>
                                      </p:cBhvr>
                                      <p:to x="100000" y="100000"/>
                                    </p:animScale>
                                    <p:animScale>
                                      <p:cBhvr>
                                        <p:cTn id="28" dur="26">
                                          <p:stCondLst>
                                            <p:cond delay="1312"/>
                                          </p:stCondLst>
                                        </p:cTn>
                                        <p:tgtEl>
                                          <p:spTgt spid="4"/>
                                        </p:tgtEl>
                                      </p:cBhvr>
                                      <p:to x="100000" y="80000"/>
                                    </p:animScale>
                                    <p:animScale>
                                      <p:cBhvr>
                                        <p:cTn id="29" dur="166" decel="50000">
                                          <p:stCondLst>
                                            <p:cond delay="1338"/>
                                          </p:stCondLst>
                                        </p:cTn>
                                        <p:tgtEl>
                                          <p:spTgt spid="4"/>
                                        </p:tgtEl>
                                      </p:cBhvr>
                                      <p:to x="100000" y="100000"/>
                                    </p:animScale>
                                    <p:animScale>
                                      <p:cBhvr>
                                        <p:cTn id="30" dur="26">
                                          <p:stCondLst>
                                            <p:cond delay="1642"/>
                                          </p:stCondLst>
                                        </p:cTn>
                                        <p:tgtEl>
                                          <p:spTgt spid="4"/>
                                        </p:tgtEl>
                                      </p:cBhvr>
                                      <p:to x="100000" y="90000"/>
                                    </p:animScale>
                                    <p:animScale>
                                      <p:cBhvr>
                                        <p:cTn id="31" dur="166" decel="50000">
                                          <p:stCondLst>
                                            <p:cond delay="1668"/>
                                          </p:stCondLst>
                                        </p:cTn>
                                        <p:tgtEl>
                                          <p:spTgt spid="4"/>
                                        </p:tgtEl>
                                      </p:cBhvr>
                                      <p:to x="100000" y="100000"/>
                                    </p:animScale>
                                    <p:animScale>
                                      <p:cBhvr>
                                        <p:cTn id="32" dur="26">
                                          <p:stCondLst>
                                            <p:cond delay="1808"/>
                                          </p:stCondLst>
                                        </p:cTn>
                                        <p:tgtEl>
                                          <p:spTgt spid="4"/>
                                        </p:tgtEl>
                                      </p:cBhvr>
                                      <p:to x="100000" y="95000"/>
                                    </p:animScale>
                                    <p:animScale>
                                      <p:cBhvr>
                                        <p:cTn id="33"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925157" y="4946104"/>
            <a:ext cx="10136272" cy="1896616"/>
          </a:xfrm>
        </p:spPr>
        <p:txBody>
          <a:bodyPr>
            <a:noAutofit/>
          </a:bodyPr>
          <a:lstStyle/>
          <a:p>
            <a:pPr algn="l" fontAlgn="base"/>
            <a:endParaRPr lang="it-IT" sz="1600" dirty="0">
              <a:solidFill>
                <a:schemeClr val="tx1"/>
              </a:solidFill>
              <a:latin typeface="Times New Roman" panose="02020603050405020304" pitchFamily="18" charset="0"/>
              <a:cs typeface="Times New Roman" panose="02020603050405020304" pitchFamily="18" charset="0"/>
            </a:endParaRPr>
          </a:p>
          <a:p>
            <a:pPr algn="l" fontAlgn="base"/>
            <a:r>
              <a:rPr lang="it-IT" sz="1800" dirty="0" smtClean="0">
                <a:solidFill>
                  <a:schemeClr val="tx1"/>
                </a:solidFill>
                <a:latin typeface="Times New Roman" panose="02020603050405020304" pitchFamily="18" charset="0"/>
                <a:cs typeface="Times New Roman" panose="02020603050405020304" pitchFamily="18" charset="0"/>
              </a:rPr>
              <a:t>La </a:t>
            </a:r>
            <a:r>
              <a:rPr lang="it-IT" sz="1800" dirty="0">
                <a:solidFill>
                  <a:schemeClr val="tx1"/>
                </a:solidFill>
                <a:latin typeface="Times New Roman" panose="02020603050405020304" pitchFamily="18" charset="0"/>
                <a:cs typeface="Times New Roman" panose="02020603050405020304" pitchFamily="18" charset="0"/>
              </a:rPr>
              <a:t>piramide alimentare </a:t>
            </a:r>
            <a:r>
              <a:rPr lang="it-IT" sz="1800" dirty="0" smtClean="0">
                <a:solidFill>
                  <a:schemeClr val="tx1"/>
                </a:solidFill>
                <a:latin typeface="Times New Roman" panose="02020603050405020304" pitchFamily="18" charset="0"/>
                <a:cs typeface="Times New Roman" panose="02020603050405020304" pitchFamily="18" charset="0"/>
              </a:rPr>
              <a:t>può essere considerata come </a:t>
            </a:r>
            <a:r>
              <a:rPr lang="it-IT" sz="1800" dirty="0">
                <a:solidFill>
                  <a:schemeClr val="tx1"/>
                </a:solidFill>
                <a:latin typeface="Times New Roman" panose="02020603050405020304" pitchFamily="18" charset="0"/>
                <a:cs typeface="Times New Roman" panose="02020603050405020304" pitchFamily="18" charset="0"/>
              </a:rPr>
              <a:t>una “</a:t>
            </a:r>
            <a:r>
              <a:rPr lang="it-IT" sz="1800" dirty="0" err="1">
                <a:solidFill>
                  <a:schemeClr val="tx1"/>
                </a:solidFill>
                <a:latin typeface="Times New Roman" panose="02020603050405020304" pitchFamily="18" charset="0"/>
                <a:cs typeface="Times New Roman" panose="02020603050405020304" pitchFamily="18" charset="0"/>
              </a:rPr>
              <a:t>infografica</a:t>
            </a:r>
            <a:r>
              <a:rPr lang="it-IT" sz="1800" dirty="0">
                <a:solidFill>
                  <a:schemeClr val="tx1"/>
                </a:solidFill>
                <a:latin typeface="Times New Roman" panose="02020603050405020304" pitchFamily="18" charset="0"/>
                <a:cs typeface="Times New Roman" panose="02020603050405020304" pitchFamily="18" charset="0"/>
              </a:rPr>
              <a:t>”, </a:t>
            </a:r>
            <a:r>
              <a:rPr lang="it-IT" sz="1800" dirty="0" smtClean="0">
                <a:solidFill>
                  <a:schemeClr val="tx1"/>
                </a:solidFill>
                <a:latin typeface="Times New Roman" panose="02020603050405020304" pitchFamily="18" charset="0"/>
                <a:cs typeface="Times New Roman" panose="02020603050405020304" pitchFamily="18" charset="0"/>
              </a:rPr>
              <a:t>ovvero un’immagine </a:t>
            </a:r>
            <a:r>
              <a:rPr lang="it-IT" sz="1800" dirty="0">
                <a:solidFill>
                  <a:schemeClr val="tx1"/>
                </a:solidFill>
                <a:latin typeface="Times New Roman" panose="02020603050405020304" pitchFamily="18" charset="0"/>
                <a:cs typeface="Times New Roman" panose="02020603050405020304" pitchFamily="18" charset="0"/>
              </a:rPr>
              <a:t>a carattere informativo: </a:t>
            </a:r>
            <a:r>
              <a:rPr lang="it-IT" sz="1800" dirty="0" smtClean="0">
                <a:solidFill>
                  <a:schemeClr val="tx1"/>
                </a:solidFill>
                <a:latin typeface="Times New Roman" panose="02020603050405020304" pitchFamily="18" charset="0"/>
                <a:cs typeface="Times New Roman" panose="02020603050405020304" pitchFamily="18" charset="0"/>
              </a:rPr>
              <a:t>essa </a:t>
            </a:r>
            <a:r>
              <a:rPr lang="it-IT" sz="1800" dirty="0">
                <a:solidFill>
                  <a:schemeClr val="tx1"/>
                </a:solidFill>
                <a:latin typeface="Times New Roman" panose="02020603050405020304" pitchFamily="18" charset="0"/>
                <a:cs typeface="Times New Roman" panose="02020603050405020304" pitchFamily="18" charset="0"/>
              </a:rPr>
              <a:t>contiene nel lato più in basso tutti gli alimenti da </a:t>
            </a:r>
            <a:r>
              <a:rPr lang="it-IT" sz="1800" dirty="0" smtClean="0">
                <a:solidFill>
                  <a:schemeClr val="tx1"/>
                </a:solidFill>
                <a:latin typeface="Times New Roman" panose="02020603050405020304" pitchFamily="18" charset="0"/>
                <a:cs typeface="Times New Roman" panose="02020603050405020304" pitchFamily="18" charset="0"/>
              </a:rPr>
              <a:t>assumere </a:t>
            </a:r>
            <a:r>
              <a:rPr lang="it-IT" sz="1800" dirty="0">
                <a:solidFill>
                  <a:schemeClr val="tx1"/>
                </a:solidFill>
                <a:latin typeface="Times New Roman" panose="02020603050405020304" pitchFamily="18" charset="0"/>
                <a:cs typeface="Times New Roman" panose="02020603050405020304" pitchFamily="18" charset="0"/>
              </a:rPr>
              <a:t>con maggiore frequenza, quotidianamente, ed al vertice, in alto, quelli da assumere </a:t>
            </a:r>
            <a:r>
              <a:rPr lang="it-IT" sz="1800" dirty="0" smtClean="0">
                <a:solidFill>
                  <a:schemeClr val="tx1"/>
                </a:solidFill>
                <a:latin typeface="Times New Roman" panose="02020603050405020304" pitchFamily="18" charset="0"/>
                <a:cs typeface="Times New Roman" panose="02020603050405020304" pitchFamily="18" charset="0"/>
              </a:rPr>
              <a:t>meno frequentemente.</a:t>
            </a:r>
            <a:endParaRPr lang="it-IT" sz="1800" dirty="0">
              <a:solidFill>
                <a:schemeClr val="tx1"/>
              </a:solidFill>
              <a:latin typeface="Times New Roman" panose="02020603050405020304" pitchFamily="18" charset="0"/>
              <a:cs typeface="Times New Roman" panose="02020603050405020304" pitchFamily="18" charset="0"/>
            </a:endParaRPr>
          </a:p>
          <a:p>
            <a:pPr algn="l"/>
            <a:endParaRPr lang="it-IT" sz="2000"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Immagine correl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9657" y="1443662"/>
            <a:ext cx="5034579" cy="3778940"/>
          </a:xfrm>
          <a:prstGeom prst="rect">
            <a:avLst/>
          </a:prstGeom>
          <a:noFill/>
          <a:extLst>
            <a:ext uri="{909E8E84-426E-40DD-AFC4-6F175D3DCCD1}">
              <a14:hiddenFill xmlns:a14="http://schemas.microsoft.com/office/drawing/2010/main">
                <a:solidFill>
                  <a:srgbClr val="FFFFFF"/>
                </a:solidFill>
              </a14:hiddenFill>
            </a:ext>
          </a:extLst>
        </p:spPr>
      </p:pic>
      <p:sp>
        <p:nvSpPr>
          <p:cNvPr id="4" name="Titolo 3"/>
          <p:cNvSpPr>
            <a:spLocks noGrp="1"/>
          </p:cNvSpPr>
          <p:nvPr>
            <p:ph type="ctrTitle"/>
          </p:nvPr>
        </p:nvSpPr>
        <p:spPr>
          <a:xfrm>
            <a:off x="896293" y="244445"/>
            <a:ext cx="10381307" cy="1475714"/>
          </a:xfrm>
        </p:spPr>
        <p:txBody>
          <a:bodyPr/>
          <a:lstStyle/>
          <a:p>
            <a:r>
              <a:rPr lang="it-IT" dirty="0" smtClean="0">
                <a:solidFill>
                  <a:srgbClr val="FF0000"/>
                </a:solidFill>
                <a:latin typeface="Times New Roman" panose="02020603050405020304" pitchFamily="18" charset="0"/>
                <a:cs typeface="Times New Roman" panose="02020603050405020304" pitchFamily="18" charset="0"/>
              </a:rPr>
              <a:t>La piramide alimentare</a:t>
            </a:r>
            <a:endParaRPr lang="it-IT"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0944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Immagine correlata"/>
          <p:cNvPicPr>
            <a:picLocks noChangeAspect="1" noChangeArrowheads="1"/>
          </p:cNvPicPr>
          <p:nvPr/>
        </p:nvPicPr>
        <p:blipFill rotWithShape="1">
          <a:blip r:embed="rId2">
            <a:extLst>
              <a:ext uri="{28A0092B-C50C-407E-A947-70E740481C1C}">
                <a14:useLocalDpi xmlns:a14="http://schemas.microsoft.com/office/drawing/2010/main" val="0"/>
              </a:ext>
            </a:extLst>
          </a:blip>
          <a:srcRect l="50521"/>
          <a:stretch/>
        </p:blipFill>
        <p:spPr bwMode="auto">
          <a:xfrm>
            <a:off x="2291377" y="857657"/>
            <a:ext cx="6658987" cy="4886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074068"/>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Immagine correlata"/>
          <p:cNvPicPr>
            <a:picLocks noChangeAspect="1" noChangeArrowheads="1"/>
          </p:cNvPicPr>
          <p:nvPr/>
        </p:nvPicPr>
        <p:blipFill rotWithShape="1">
          <a:blip r:embed="rId2">
            <a:extLst>
              <a:ext uri="{28A0092B-C50C-407E-A947-70E740481C1C}">
                <a14:useLocalDpi xmlns:a14="http://schemas.microsoft.com/office/drawing/2010/main" val="0"/>
              </a:ext>
            </a:extLst>
          </a:blip>
          <a:srcRect r="50689"/>
          <a:stretch/>
        </p:blipFill>
        <p:spPr bwMode="auto">
          <a:xfrm>
            <a:off x="2710931" y="247428"/>
            <a:ext cx="6142615" cy="6272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922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225911"/>
            <a:ext cx="10515600" cy="1325563"/>
          </a:xfrm>
        </p:spPr>
        <p:txBody>
          <a:bodyPr>
            <a:normAutofit fontScale="90000"/>
          </a:bodyPr>
          <a:lstStyle/>
          <a:p>
            <a:r>
              <a:rPr lang="it-IT" sz="4000" b="1" dirty="0" smtClean="0">
                <a:solidFill>
                  <a:srgbClr val="FF0000"/>
                </a:solidFill>
                <a:latin typeface="Times New Roman" panose="02020603050405020304" pitchFamily="18" charset="0"/>
                <a:cs typeface="Times New Roman" panose="02020603050405020304" pitchFamily="18" charset="0"/>
              </a:rPr>
              <a:t>  CORRETTA ALIMENTAZIONE QUOTIDIANA</a:t>
            </a:r>
            <a:r>
              <a:rPr lang="it-IT" dirty="0" smtClean="0">
                <a:latin typeface="Times New Roman" panose="02020603050405020304" pitchFamily="18" charset="0"/>
                <a:cs typeface="Times New Roman" panose="02020603050405020304" pitchFamily="18" charset="0"/>
              </a:rPr>
              <a:t/>
            </a:r>
            <a:br>
              <a:rPr lang="it-IT" dirty="0" smtClean="0">
                <a:latin typeface="Times New Roman" panose="02020603050405020304" pitchFamily="18" charset="0"/>
                <a:cs typeface="Times New Roman" panose="02020603050405020304" pitchFamily="18" charset="0"/>
              </a:rPr>
            </a:br>
            <a:r>
              <a:rPr lang="it-IT" dirty="0" smtClean="0">
                <a:latin typeface="Times New Roman" panose="02020603050405020304" pitchFamily="18" charset="0"/>
                <a:cs typeface="Times New Roman" panose="02020603050405020304" pitchFamily="18" charset="0"/>
              </a:rPr>
              <a:t> </a:t>
            </a:r>
            <a:endParaRPr lang="it-IT"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a:xfrm>
            <a:off x="6457277" y="1551478"/>
            <a:ext cx="5734723" cy="4940935"/>
          </a:xfrm>
        </p:spPr>
        <p:txBody>
          <a:bodyPr>
            <a:normAutofit/>
          </a:bodyPr>
          <a:lstStyle/>
          <a:p>
            <a:pPr marL="0" indent="0">
              <a:buNone/>
            </a:pPr>
            <a:r>
              <a:rPr lang="it-IT" sz="2000" b="1" dirty="0">
                <a:latin typeface="Times New Roman" panose="02020603050405020304" pitchFamily="18" charset="0"/>
                <a:cs typeface="Times New Roman" panose="02020603050405020304" pitchFamily="18" charset="0"/>
              </a:rPr>
              <a:t>Segui </a:t>
            </a:r>
            <a:r>
              <a:rPr lang="it-IT" sz="2000" b="1" dirty="0" smtClean="0">
                <a:latin typeface="Times New Roman" panose="02020603050405020304" pitchFamily="18" charset="0"/>
                <a:cs typeface="Times New Roman" panose="02020603050405020304" pitchFamily="18" charset="0"/>
              </a:rPr>
              <a:t>questi </a:t>
            </a:r>
            <a:r>
              <a:rPr lang="it-IT" sz="2000" b="1" dirty="0">
                <a:latin typeface="Times New Roman" panose="02020603050405020304" pitchFamily="18" charset="0"/>
                <a:cs typeface="Times New Roman" panose="02020603050405020304" pitchFamily="18" charset="0"/>
              </a:rPr>
              <a:t>consigli:</a:t>
            </a:r>
          </a:p>
          <a:p>
            <a:r>
              <a:rPr lang="it-IT" sz="1800" dirty="0" smtClean="0">
                <a:latin typeface="Times New Roman" panose="02020603050405020304" pitchFamily="18" charset="0"/>
                <a:cs typeface="Times New Roman" panose="02020603050405020304" pitchFamily="18" charset="0"/>
              </a:rPr>
              <a:t>Controlla il peso e mantieniti sempre attivo;</a:t>
            </a:r>
            <a:endParaRPr lang="it-IT" sz="1800" dirty="0">
              <a:latin typeface="Times New Roman" panose="02020603050405020304" pitchFamily="18" charset="0"/>
              <a:cs typeface="Times New Roman" panose="02020603050405020304" pitchFamily="18" charset="0"/>
            </a:endParaRPr>
          </a:p>
          <a:p>
            <a:r>
              <a:rPr lang="it-IT" sz="1800" dirty="0" smtClean="0">
                <a:latin typeface="Times New Roman" panose="02020603050405020304" pitchFamily="18" charset="0"/>
                <a:cs typeface="Times New Roman" panose="02020603050405020304" pitchFamily="18" charset="0"/>
              </a:rPr>
              <a:t>Consuma più cereali, legumi, verdura e frutta;</a:t>
            </a:r>
            <a:endParaRPr lang="it-IT" sz="1800" dirty="0">
              <a:latin typeface="Times New Roman" panose="02020603050405020304" pitchFamily="18" charset="0"/>
              <a:cs typeface="Times New Roman" panose="02020603050405020304" pitchFamily="18" charset="0"/>
            </a:endParaRPr>
          </a:p>
          <a:p>
            <a:r>
              <a:rPr lang="it-IT" sz="1800" dirty="0" smtClean="0">
                <a:latin typeface="Times New Roman" panose="02020603050405020304" pitchFamily="18" charset="0"/>
                <a:cs typeface="Times New Roman" panose="02020603050405020304" pitchFamily="18" charset="0"/>
              </a:rPr>
              <a:t>Scegli grassi di qualità e limitane la quantità;</a:t>
            </a:r>
            <a:endParaRPr lang="it-IT" sz="1800" dirty="0">
              <a:latin typeface="Times New Roman" panose="02020603050405020304" pitchFamily="18" charset="0"/>
              <a:cs typeface="Times New Roman" panose="02020603050405020304" pitchFamily="18" charset="0"/>
            </a:endParaRPr>
          </a:p>
          <a:p>
            <a:r>
              <a:rPr lang="it-IT" sz="1800" dirty="0" smtClean="0">
                <a:latin typeface="Times New Roman" panose="02020603050405020304" pitchFamily="18" charset="0"/>
                <a:cs typeface="Times New Roman" panose="02020603050405020304" pitchFamily="18" charset="0"/>
              </a:rPr>
              <a:t>Limita zuccheri, dolci o bevande zuccherate;</a:t>
            </a:r>
            <a:endParaRPr lang="it-IT" sz="1800" dirty="0">
              <a:latin typeface="Times New Roman" panose="02020603050405020304" pitchFamily="18" charset="0"/>
              <a:cs typeface="Times New Roman" panose="02020603050405020304" pitchFamily="18" charset="0"/>
            </a:endParaRPr>
          </a:p>
          <a:p>
            <a:r>
              <a:rPr lang="it-IT" sz="1800" dirty="0" smtClean="0">
                <a:latin typeface="Times New Roman" panose="02020603050405020304" pitchFamily="18" charset="0"/>
                <a:cs typeface="Times New Roman" panose="02020603050405020304" pitchFamily="18" charset="0"/>
              </a:rPr>
              <a:t>Bevi ogni giorno acqua in abbondanza;</a:t>
            </a:r>
            <a:endParaRPr lang="it-IT" sz="1800" dirty="0">
              <a:latin typeface="Times New Roman" panose="02020603050405020304" pitchFamily="18" charset="0"/>
              <a:cs typeface="Times New Roman" panose="02020603050405020304" pitchFamily="18" charset="0"/>
            </a:endParaRPr>
          </a:p>
          <a:p>
            <a:r>
              <a:rPr lang="it-IT" sz="1800" dirty="0" smtClean="0">
                <a:latin typeface="Times New Roman" panose="02020603050405020304" pitchFamily="18" charset="0"/>
                <a:cs typeface="Times New Roman" panose="02020603050405020304" pitchFamily="18" charset="0"/>
              </a:rPr>
              <a:t>Utilizza poco sale; </a:t>
            </a:r>
            <a:endParaRPr lang="it-IT" sz="1800" dirty="0">
              <a:latin typeface="Times New Roman" panose="02020603050405020304" pitchFamily="18" charset="0"/>
              <a:cs typeface="Times New Roman" panose="02020603050405020304" pitchFamily="18" charset="0"/>
            </a:endParaRPr>
          </a:p>
          <a:p>
            <a:r>
              <a:rPr lang="it-IT" sz="1800" dirty="0">
                <a:latin typeface="Times New Roman" panose="02020603050405020304" pitchFamily="18" charset="0"/>
                <a:cs typeface="Times New Roman" panose="02020603050405020304" pitchFamily="18" charset="0"/>
              </a:rPr>
              <a:t>Consuma le bevande alcoliche in quantità </a:t>
            </a:r>
            <a:r>
              <a:rPr lang="it-IT" sz="1800" dirty="0" smtClean="0">
                <a:latin typeface="Times New Roman" panose="02020603050405020304" pitchFamily="18" charset="0"/>
                <a:cs typeface="Times New Roman" panose="02020603050405020304" pitchFamily="18" charset="0"/>
              </a:rPr>
              <a:t>controllata e solo durante i pasti  	</a:t>
            </a:r>
            <a:endParaRPr lang="it-IT" sz="1800" dirty="0">
              <a:latin typeface="Times New Roman" panose="02020603050405020304" pitchFamily="18" charset="0"/>
              <a:cs typeface="Times New Roman" panose="02020603050405020304" pitchFamily="18" charset="0"/>
            </a:endParaRPr>
          </a:p>
          <a:p>
            <a:r>
              <a:rPr lang="it-IT" sz="1800" dirty="0">
                <a:latin typeface="Times New Roman" panose="02020603050405020304" pitchFamily="18" charset="0"/>
                <a:cs typeface="Times New Roman" panose="02020603050405020304" pitchFamily="18" charset="0"/>
              </a:rPr>
              <a:t>Varia spesso le tue scelte a tavola</a:t>
            </a:r>
          </a:p>
          <a:p>
            <a:pPr marL="0" indent="0">
              <a:buNone/>
            </a:pPr>
            <a:endParaRPr lang="it-IT" sz="2000" dirty="0"/>
          </a:p>
        </p:txBody>
      </p:sp>
      <p:pic>
        <p:nvPicPr>
          <p:cNvPr id="3074" name="Picture 2" descr="Risultati immagini per dottore che indica">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286" t="8413" r="9926" b="4039"/>
          <a:stretch/>
        </p:blipFill>
        <p:spPr bwMode="auto">
          <a:xfrm>
            <a:off x="2054709" y="1551474"/>
            <a:ext cx="2883051" cy="4863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44997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 calcmode="lin" valueType="num">
                                      <p:cBhvr additive="base">
                                        <p:cTn id="4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additive="base">
                                        <p:cTn id="54"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
                                            <p:txEl>
                                              <p:pRg st="8" end="8"/>
                                            </p:txEl>
                                          </p:spTgt>
                                        </p:tgtEl>
                                        <p:attrNameLst>
                                          <p:attrName>style.visibility</p:attrName>
                                        </p:attrNameLst>
                                      </p:cBhvr>
                                      <p:to>
                                        <p:strVal val="visible"/>
                                      </p:to>
                                    </p:set>
                                    <p:anim calcmode="lin" valueType="num">
                                      <p:cBhvr additive="base">
                                        <p:cTn id="60"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968189" y="4595795"/>
            <a:ext cx="10488704" cy="1508105"/>
          </a:xfrm>
          <a:prstGeom prst="rect">
            <a:avLst/>
          </a:prstGeom>
        </p:spPr>
        <p:txBody>
          <a:bodyPr wrap="square">
            <a:spAutoFit/>
          </a:bodyPr>
          <a:lstStyle/>
          <a:p>
            <a:endParaRPr lang="it-IT" sz="2000" dirty="0" smtClean="0">
              <a:solidFill>
                <a:srgbClr val="222222"/>
              </a:solidFill>
              <a:latin typeface="Times New Roman" panose="02020603050405020304" pitchFamily="18" charset="0"/>
              <a:cs typeface="Times New Roman" panose="02020603050405020304" pitchFamily="18" charset="0"/>
            </a:endParaRPr>
          </a:p>
          <a:p>
            <a:r>
              <a:rPr lang="it-IT" dirty="0" smtClean="0">
                <a:solidFill>
                  <a:srgbClr val="222222"/>
                </a:solidFill>
                <a:latin typeface="Times New Roman" panose="02020603050405020304" pitchFamily="18" charset="0"/>
                <a:cs typeface="Times New Roman" panose="02020603050405020304" pitchFamily="18" charset="0"/>
              </a:rPr>
              <a:t>Oltre </a:t>
            </a:r>
            <a:r>
              <a:rPr lang="it-IT" dirty="0">
                <a:solidFill>
                  <a:srgbClr val="222222"/>
                </a:solidFill>
                <a:latin typeface="Times New Roman" panose="02020603050405020304" pitchFamily="18" charset="0"/>
                <a:cs typeface="Times New Roman" panose="02020603050405020304" pitchFamily="18" charset="0"/>
              </a:rPr>
              <a:t>a queste indicazioni di base, per una corretta alimentazione è fondamentale seguire alcuni suggerimenti: </a:t>
            </a:r>
            <a:endParaRPr lang="it-IT" dirty="0" smtClean="0">
              <a:solidFill>
                <a:srgbClr val="222222"/>
              </a:solidFill>
              <a:latin typeface="Times New Roman" panose="02020603050405020304" pitchFamily="18" charset="0"/>
              <a:cs typeface="Times New Roman" panose="02020603050405020304" pitchFamily="18" charset="0"/>
            </a:endParaRPr>
          </a:p>
          <a:p>
            <a:pPr marL="342900" indent="-342900">
              <a:buFontTx/>
              <a:buChar char="-"/>
            </a:pPr>
            <a:r>
              <a:rPr lang="it-IT" dirty="0" smtClean="0">
                <a:solidFill>
                  <a:srgbClr val="222222"/>
                </a:solidFill>
                <a:latin typeface="Times New Roman" panose="02020603050405020304" pitchFamily="18" charset="0"/>
                <a:cs typeface="Times New Roman" panose="02020603050405020304" pitchFamily="18" charset="0"/>
              </a:rPr>
              <a:t>fare </a:t>
            </a:r>
            <a:r>
              <a:rPr lang="it-IT" dirty="0">
                <a:solidFill>
                  <a:srgbClr val="222222"/>
                </a:solidFill>
                <a:latin typeface="Times New Roman" panose="02020603050405020304" pitchFamily="18" charset="0"/>
                <a:cs typeface="Times New Roman" panose="02020603050405020304" pitchFamily="18" charset="0"/>
              </a:rPr>
              <a:t>sempre una sana prima colazione con latte o yogurt, qualche fetta biscottata ed un </a:t>
            </a:r>
            <a:r>
              <a:rPr lang="it-IT" dirty="0" smtClean="0">
                <a:solidFill>
                  <a:srgbClr val="222222"/>
                </a:solidFill>
                <a:latin typeface="Times New Roman" panose="02020603050405020304" pitchFamily="18" charset="0"/>
                <a:cs typeface="Times New Roman" panose="02020603050405020304" pitchFamily="18" charset="0"/>
              </a:rPr>
              <a:t>frutto</a:t>
            </a:r>
          </a:p>
          <a:p>
            <a:pPr marL="342900" indent="-342900">
              <a:buFontTx/>
              <a:buChar char="-"/>
            </a:pPr>
            <a:r>
              <a:rPr lang="it-IT" dirty="0" smtClean="0">
                <a:solidFill>
                  <a:srgbClr val="222222"/>
                </a:solidFill>
                <a:latin typeface="Times New Roman" panose="02020603050405020304" pitchFamily="18" charset="0"/>
                <a:cs typeface="Times New Roman" panose="02020603050405020304" pitchFamily="18" charset="0"/>
              </a:rPr>
              <a:t>variare </a:t>
            </a:r>
            <a:r>
              <a:rPr lang="it-IT" dirty="0">
                <a:solidFill>
                  <a:srgbClr val="222222"/>
                </a:solidFill>
                <a:latin typeface="Times New Roman" panose="02020603050405020304" pitchFamily="18" charset="0"/>
                <a:cs typeface="Times New Roman" panose="02020603050405020304" pitchFamily="18" charset="0"/>
              </a:rPr>
              <a:t>spesso le scelte e non saltare i </a:t>
            </a:r>
            <a:r>
              <a:rPr lang="it-IT" dirty="0" smtClean="0">
                <a:solidFill>
                  <a:srgbClr val="222222"/>
                </a:solidFill>
                <a:latin typeface="Times New Roman" panose="02020603050405020304" pitchFamily="18" charset="0"/>
                <a:cs typeface="Times New Roman" panose="02020603050405020304" pitchFamily="18" charset="0"/>
              </a:rPr>
              <a:t>pasti</a:t>
            </a:r>
          </a:p>
          <a:p>
            <a:pPr marL="342900" indent="-342900">
              <a:buFontTx/>
              <a:buChar char="-"/>
            </a:pPr>
            <a:r>
              <a:rPr lang="it-IT" dirty="0" smtClean="0">
                <a:solidFill>
                  <a:srgbClr val="222222"/>
                </a:solidFill>
                <a:latin typeface="Times New Roman" panose="02020603050405020304" pitchFamily="18" charset="0"/>
                <a:cs typeface="Times New Roman" panose="02020603050405020304" pitchFamily="18" charset="0"/>
              </a:rPr>
              <a:t>consumare </a:t>
            </a:r>
            <a:r>
              <a:rPr lang="it-IT" dirty="0">
                <a:solidFill>
                  <a:srgbClr val="222222"/>
                </a:solidFill>
                <a:latin typeface="Times New Roman" panose="02020603050405020304" pitchFamily="18" charset="0"/>
                <a:cs typeface="Times New Roman" panose="02020603050405020304" pitchFamily="18" charset="0"/>
              </a:rPr>
              <a:t>almeno 5 porzioni di frutta e verdura al giorno.</a:t>
            </a:r>
            <a:endParaRPr lang="it-IT" dirty="0">
              <a:latin typeface="Times New Roman" panose="02020603050405020304" pitchFamily="18" charset="0"/>
              <a:cs typeface="Times New Roman" panose="02020603050405020304" pitchFamily="18" charset="0"/>
            </a:endParaRPr>
          </a:p>
        </p:txBody>
      </p:sp>
      <p:pic>
        <p:nvPicPr>
          <p:cNvPr id="5128" name="Picture 8" descr="Risultati immagini per tavola prima colazione sa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4" y="477124"/>
            <a:ext cx="5049749" cy="3361691"/>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Risultati immagini per tavola prima colazione sa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9513" y="796444"/>
            <a:ext cx="4814047" cy="359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200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barn(inVertical)">
                                      <p:cBhvr>
                                        <p:cTn id="7" dur="500"/>
                                        <p:tgtEl>
                                          <p:spTgt spid="5128"/>
                                        </p:tgtEl>
                                      </p:cBhvr>
                                    </p:animEffect>
                                  </p:childTnLst>
                                </p:cTn>
                              </p:par>
                              <p:par>
                                <p:cTn id="8" presetID="16" presetClass="entr" presetSubtype="21" fill="hold" nodeType="withEffect">
                                  <p:stCondLst>
                                    <p:cond delay="0"/>
                                  </p:stCondLst>
                                  <p:childTnLst>
                                    <p:set>
                                      <p:cBhvr>
                                        <p:cTn id="9" dur="1" fill="hold">
                                          <p:stCondLst>
                                            <p:cond delay="0"/>
                                          </p:stCondLst>
                                        </p:cTn>
                                        <p:tgtEl>
                                          <p:spTgt spid="5130"/>
                                        </p:tgtEl>
                                        <p:attrNameLst>
                                          <p:attrName>style.visibility</p:attrName>
                                        </p:attrNameLst>
                                      </p:cBhvr>
                                      <p:to>
                                        <p:strVal val="visible"/>
                                      </p:to>
                                    </p:set>
                                    <p:animEffect transition="in" filter="barn(inVertical)">
                                      <p:cBhvr>
                                        <p:cTn id="10" dur="500"/>
                                        <p:tgtEl>
                                          <p:spTgt spid="513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isultati immagini per antiossidanti nel cib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37593" y="119719"/>
            <a:ext cx="7175351" cy="6480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25474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473230" y="-155435"/>
            <a:ext cx="5930020" cy="1658310"/>
          </a:xfrm>
        </p:spPr>
        <p:txBody>
          <a:bodyPr>
            <a:normAutofit/>
          </a:bodyPr>
          <a:lstStyle/>
          <a:p>
            <a:r>
              <a:rPr lang="it-IT" dirty="0" smtClean="0">
                <a:solidFill>
                  <a:srgbClr val="FF0000"/>
                </a:solidFill>
                <a:latin typeface="Times New Roman" panose="02020603050405020304" pitchFamily="18" charset="0"/>
                <a:cs typeface="Times New Roman" panose="02020603050405020304" pitchFamily="18" charset="0"/>
              </a:rPr>
              <a:t>…Questione di genere?</a:t>
            </a:r>
            <a:endParaRPr lang="it-IT" dirty="0">
              <a:solidFill>
                <a:srgbClr val="FF0000"/>
              </a:solidFill>
              <a:latin typeface="Times New Roman" panose="02020603050405020304" pitchFamily="18" charset="0"/>
              <a:cs typeface="Times New Roman" panose="02020603050405020304" pitchFamily="18" charset="0"/>
            </a:endParaRPr>
          </a:p>
        </p:txBody>
      </p:sp>
      <p:pic>
        <p:nvPicPr>
          <p:cNvPr id="4100" name="Picture 4" descr="Risultati immagini per insegnante maschio"/>
          <p:cNvPicPr>
            <a:picLocks noChangeAspect="1" noChangeArrowheads="1"/>
          </p:cNvPicPr>
          <p:nvPr/>
        </p:nvPicPr>
        <p:blipFill rotWithShape="1">
          <a:blip r:embed="rId2">
            <a:extLst>
              <a:ext uri="{28A0092B-C50C-407E-A947-70E740481C1C}">
                <a14:useLocalDpi xmlns:a14="http://schemas.microsoft.com/office/drawing/2010/main" val="0"/>
              </a:ext>
            </a:extLst>
          </a:blip>
          <a:srcRect l="20985" t="2088" r="38203" b="415"/>
          <a:stretch/>
        </p:blipFill>
        <p:spPr bwMode="auto">
          <a:xfrm>
            <a:off x="290741" y="366555"/>
            <a:ext cx="2474259" cy="393729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Risultati immagini per segretaRIA"/>
          <p:cNvPicPr>
            <a:picLocks noChangeAspect="1" noChangeArrowheads="1"/>
          </p:cNvPicPr>
          <p:nvPr/>
        </p:nvPicPr>
        <p:blipFill rotWithShape="1">
          <a:blip r:embed="rId3">
            <a:extLst>
              <a:ext uri="{28A0092B-C50C-407E-A947-70E740481C1C}">
                <a14:useLocalDpi xmlns:a14="http://schemas.microsoft.com/office/drawing/2010/main" val="0"/>
              </a:ext>
            </a:extLst>
          </a:blip>
          <a:srcRect l="1578" t="1" r="60675" b="662"/>
          <a:stretch/>
        </p:blipFill>
        <p:spPr bwMode="auto">
          <a:xfrm>
            <a:off x="9164019" y="2608258"/>
            <a:ext cx="2710927" cy="3973999"/>
          </a:xfrm>
          <a:prstGeom prst="rect">
            <a:avLst/>
          </a:prstGeom>
          <a:noFill/>
          <a:extLst>
            <a:ext uri="{909E8E84-426E-40DD-AFC4-6F175D3DCCD1}">
              <a14:hiddenFill xmlns:a14="http://schemas.microsoft.com/office/drawing/2010/main">
                <a:solidFill>
                  <a:srgbClr val="FFFFFF"/>
                </a:solidFill>
              </a14:hiddenFill>
            </a:ext>
          </a:extLst>
        </p:spPr>
      </p:pic>
      <p:sp>
        <p:nvSpPr>
          <p:cNvPr id="6" name="Rettangolo 5"/>
          <p:cNvSpPr/>
          <p:nvPr/>
        </p:nvSpPr>
        <p:spPr>
          <a:xfrm>
            <a:off x="2898049" y="914302"/>
            <a:ext cx="4411855" cy="2308324"/>
          </a:xfrm>
          <a:prstGeom prst="rect">
            <a:avLst/>
          </a:prstGeom>
        </p:spPr>
        <p:txBody>
          <a:bodyPr wrap="square">
            <a:spAutoFit/>
          </a:bodyPr>
          <a:lstStyle/>
          <a:p>
            <a:r>
              <a:rPr lang="it-IT" b="1" dirty="0">
                <a:latin typeface="Times New Roman" panose="02020603050405020304" pitchFamily="18" charset="0"/>
                <a:cs typeface="Times New Roman" panose="02020603050405020304" pitchFamily="18" charset="0"/>
              </a:rPr>
              <a:t>FABBISOGNO </a:t>
            </a:r>
            <a:r>
              <a:rPr lang="it-IT" b="1" dirty="0" smtClean="0">
                <a:latin typeface="Times New Roman" panose="02020603050405020304" pitchFamily="18" charset="0"/>
                <a:cs typeface="Times New Roman" panose="02020603050405020304" pitchFamily="18" charset="0"/>
              </a:rPr>
              <a:t>ENERGETICO -UOMO-</a:t>
            </a:r>
          </a:p>
          <a:p>
            <a:r>
              <a:rPr lang="it-IT" dirty="0" smtClean="0">
                <a:latin typeface="Times New Roman" panose="02020603050405020304" pitchFamily="18" charset="0"/>
                <a:cs typeface="Times New Roman" panose="02020603050405020304" pitchFamily="18" charset="0"/>
              </a:rPr>
              <a:t>Età</a:t>
            </a:r>
            <a:r>
              <a:rPr lang="it-IT" dirty="0">
                <a:latin typeface="Times New Roman" panose="02020603050405020304" pitchFamily="18" charset="0"/>
                <a:cs typeface="Times New Roman" panose="02020603050405020304" pitchFamily="18" charset="0"/>
              </a:rPr>
              <a:t>	</a:t>
            </a:r>
            <a:r>
              <a:rPr lang="it-IT" dirty="0" smtClean="0">
                <a:latin typeface="Times New Roman" panose="02020603050405020304" pitchFamily="18" charset="0"/>
                <a:cs typeface="Times New Roman" panose="02020603050405020304" pitchFamily="18" charset="0"/>
              </a:rPr>
              <a:t>45                                                 Sesso</a:t>
            </a:r>
            <a:r>
              <a:rPr lang="it-IT" dirty="0">
                <a:latin typeface="Times New Roman" panose="02020603050405020304" pitchFamily="18" charset="0"/>
                <a:cs typeface="Times New Roman" panose="02020603050405020304" pitchFamily="18" charset="0"/>
              </a:rPr>
              <a:t>	</a:t>
            </a:r>
            <a:r>
              <a:rPr lang="it-IT" dirty="0" smtClean="0">
                <a:latin typeface="Times New Roman" panose="02020603050405020304" pitchFamily="18" charset="0"/>
                <a:cs typeface="Times New Roman" panose="02020603050405020304" pitchFamily="18" charset="0"/>
              </a:rPr>
              <a:t>Maschile </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Peso	</a:t>
            </a:r>
            <a:r>
              <a:rPr lang="it-IT" dirty="0" smtClean="0">
                <a:latin typeface="Times New Roman" panose="02020603050405020304" pitchFamily="18" charset="0"/>
                <a:cs typeface="Times New Roman" panose="02020603050405020304" pitchFamily="18" charset="0"/>
              </a:rPr>
              <a:t>80 kg </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Altezza	</a:t>
            </a:r>
            <a:r>
              <a:rPr lang="it-IT" dirty="0" smtClean="0">
                <a:latin typeface="Times New Roman" panose="02020603050405020304" pitchFamily="18" charset="0"/>
                <a:cs typeface="Times New Roman" panose="02020603050405020304" pitchFamily="18" charset="0"/>
              </a:rPr>
              <a:t>170 cm </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Attività </a:t>
            </a:r>
            <a:r>
              <a:rPr lang="it-IT" dirty="0" smtClean="0">
                <a:latin typeface="Times New Roman" panose="02020603050405020304" pitchFamily="18" charset="0"/>
                <a:cs typeface="Times New Roman" panose="02020603050405020304" pitchFamily="18" charset="0"/>
              </a:rPr>
              <a:t>lavorativa Impiegato</a:t>
            </a:r>
          </a:p>
          <a:p>
            <a:r>
              <a:rPr lang="it-IT" dirty="0" smtClean="0">
                <a:latin typeface="Times New Roman" panose="02020603050405020304" pitchFamily="18" charset="0"/>
                <a:cs typeface="Times New Roman" panose="02020603050405020304" pitchFamily="18" charset="0"/>
              </a:rPr>
              <a:t>Attività </a:t>
            </a:r>
            <a:r>
              <a:rPr lang="it-IT" dirty="0">
                <a:latin typeface="Times New Roman" panose="02020603050405020304" pitchFamily="18" charset="0"/>
                <a:cs typeface="Times New Roman" panose="02020603050405020304" pitchFamily="18" charset="0"/>
              </a:rPr>
              <a:t>fisica </a:t>
            </a:r>
            <a:r>
              <a:rPr lang="it-IT" dirty="0" smtClean="0">
                <a:latin typeface="Times New Roman" panose="02020603050405020304" pitchFamily="18" charset="0"/>
                <a:cs typeface="Times New Roman" panose="02020603050405020304" pitchFamily="18" charset="0"/>
              </a:rPr>
              <a:t> Assente</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Fabbisogno </a:t>
            </a:r>
            <a:r>
              <a:rPr lang="it-IT" dirty="0" smtClean="0">
                <a:latin typeface="Times New Roman" panose="02020603050405020304" pitchFamily="18" charset="0"/>
                <a:cs typeface="Times New Roman" panose="02020603050405020304" pitchFamily="18" charset="0"/>
              </a:rPr>
              <a:t>energetico  2.515 kcal al giorno</a:t>
            </a:r>
            <a:endParaRPr lang="it-IT" dirty="0">
              <a:latin typeface="Times New Roman" panose="02020603050405020304" pitchFamily="18" charset="0"/>
              <a:cs typeface="Times New Roman" panose="02020603050405020304" pitchFamily="18" charset="0"/>
            </a:endParaRPr>
          </a:p>
        </p:txBody>
      </p:sp>
      <p:sp>
        <p:nvSpPr>
          <p:cNvPr id="7" name="Rettangolo 6"/>
          <p:cNvSpPr/>
          <p:nvPr/>
        </p:nvSpPr>
        <p:spPr>
          <a:xfrm>
            <a:off x="4619115" y="3847755"/>
            <a:ext cx="4496415" cy="2308324"/>
          </a:xfrm>
          <a:prstGeom prst="rect">
            <a:avLst/>
          </a:prstGeom>
        </p:spPr>
        <p:txBody>
          <a:bodyPr wrap="square">
            <a:spAutoFit/>
          </a:bodyPr>
          <a:lstStyle/>
          <a:p>
            <a:r>
              <a:rPr lang="it-IT" b="1" dirty="0" smtClean="0">
                <a:latin typeface="Times New Roman" panose="02020603050405020304" pitchFamily="18" charset="0"/>
                <a:cs typeface="Times New Roman" panose="02020603050405020304" pitchFamily="18" charset="0"/>
              </a:rPr>
              <a:t>FABBISOGNO ENERGETICO –DONNA-</a:t>
            </a:r>
          </a:p>
          <a:p>
            <a:r>
              <a:rPr lang="it-IT" dirty="0" smtClean="0">
                <a:latin typeface="Times New Roman" panose="02020603050405020304" pitchFamily="18" charset="0"/>
                <a:cs typeface="Times New Roman" panose="02020603050405020304" pitchFamily="18" charset="0"/>
              </a:rPr>
              <a:t>Età</a:t>
            </a:r>
            <a:r>
              <a:rPr lang="it-IT" dirty="0">
                <a:latin typeface="Times New Roman" panose="02020603050405020304" pitchFamily="18" charset="0"/>
                <a:cs typeface="Times New Roman" panose="02020603050405020304" pitchFamily="18" charset="0"/>
              </a:rPr>
              <a:t>	</a:t>
            </a:r>
            <a:r>
              <a:rPr lang="it-IT" dirty="0" smtClean="0">
                <a:latin typeface="Times New Roman" panose="02020603050405020304" pitchFamily="18" charset="0"/>
                <a:cs typeface="Times New Roman" panose="02020603050405020304" pitchFamily="18" charset="0"/>
              </a:rPr>
              <a:t>37</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Sesso	Femminile</a:t>
            </a:r>
          </a:p>
          <a:p>
            <a:r>
              <a:rPr lang="it-IT" dirty="0">
                <a:latin typeface="Times New Roman" panose="02020603050405020304" pitchFamily="18" charset="0"/>
                <a:cs typeface="Times New Roman" panose="02020603050405020304" pitchFamily="18" charset="0"/>
              </a:rPr>
              <a:t>Peso	</a:t>
            </a:r>
            <a:r>
              <a:rPr lang="it-IT" dirty="0" smtClean="0">
                <a:latin typeface="Times New Roman" panose="02020603050405020304" pitchFamily="18" charset="0"/>
                <a:cs typeface="Times New Roman" panose="02020603050405020304" pitchFamily="18" charset="0"/>
              </a:rPr>
              <a:t>63 kg</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Altezza	165 cm</a:t>
            </a:r>
          </a:p>
          <a:p>
            <a:r>
              <a:rPr lang="it-IT" dirty="0">
                <a:latin typeface="Times New Roman" panose="02020603050405020304" pitchFamily="18" charset="0"/>
                <a:cs typeface="Times New Roman" panose="02020603050405020304" pitchFamily="18" charset="0"/>
              </a:rPr>
              <a:t>Attività </a:t>
            </a:r>
            <a:r>
              <a:rPr lang="it-IT" dirty="0" smtClean="0">
                <a:latin typeface="Times New Roman" panose="02020603050405020304" pitchFamily="18" charset="0"/>
                <a:cs typeface="Times New Roman" panose="02020603050405020304" pitchFamily="18" charset="0"/>
              </a:rPr>
              <a:t>lavorativa  Impiegato</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Attività </a:t>
            </a:r>
            <a:r>
              <a:rPr lang="it-IT" dirty="0" smtClean="0">
                <a:latin typeface="Times New Roman" panose="02020603050405020304" pitchFamily="18" charset="0"/>
                <a:cs typeface="Times New Roman" panose="02020603050405020304" pitchFamily="18" charset="0"/>
              </a:rPr>
              <a:t>fisica</a:t>
            </a:r>
            <a:r>
              <a:rPr lang="it-IT" dirty="0">
                <a:latin typeface="Times New Roman" panose="02020603050405020304" pitchFamily="18" charset="0"/>
                <a:cs typeface="Times New Roman" panose="02020603050405020304" pitchFamily="18" charset="0"/>
              </a:rPr>
              <a:t> </a:t>
            </a:r>
            <a:r>
              <a:rPr lang="it-IT" dirty="0" smtClean="0">
                <a:latin typeface="Times New Roman" panose="02020603050405020304" pitchFamily="18" charset="0"/>
                <a:cs typeface="Times New Roman" panose="02020603050405020304" pitchFamily="18" charset="0"/>
              </a:rPr>
              <a:t> Assente</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Fabbisogno </a:t>
            </a:r>
            <a:r>
              <a:rPr lang="it-IT" dirty="0" smtClean="0">
                <a:latin typeface="Times New Roman" panose="02020603050405020304" pitchFamily="18" charset="0"/>
                <a:cs typeface="Times New Roman" panose="02020603050405020304" pitchFamily="18" charset="0"/>
              </a:rPr>
              <a:t>energetico  1.955 kcal al giorno</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73507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wheel(1)">
                                      <p:cBhvr>
                                        <p:cTn id="7" dur="2000"/>
                                        <p:tgtEl>
                                          <p:spTgt spid="4100"/>
                                        </p:tgtEl>
                                      </p:cBhvr>
                                    </p:animEffect>
                                  </p:childTnLst>
                                </p:cTn>
                              </p:par>
                              <p:par>
                                <p:cTn id="8" presetID="21" presetClass="entr" presetSubtype="1" fill="hold" nodeType="withEffect">
                                  <p:stCondLst>
                                    <p:cond delay="0"/>
                                  </p:stCondLst>
                                  <p:childTnLst>
                                    <p:set>
                                      <p:cBhvr>
                                        <p:cTn id="9" dur="1" fill="hold">
                                          <p:stCondLst>
                                            <p:cond delay="0"/>
                                          </p:stCondLst>
                                        </p:cTn>
                                        <p:tgtEl>
                                          <p:spTgt spid="4104"/>
                                        </p:tgtEl>
                                        <p:attrNameLst>
                                          <p:attrName>style.visibility</p:attrName>
                                        </p:attrNameLst>
                                      </p:cBhvr>
                                      <p:to>
                                        <p:strVal val="visible"/>
                                      </p:to>
                                    </p:set>
                                    <p:animEffect transition="in" filter="wheel(1)">
                                      <p:cBhvr>
                                        <p:cTn id="10" dur="2000"/>
                                        <p:tgtEl>
                                          <p:spTgt spid="410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a:xfrm>
            <a:off x="990600" y="51752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smtClean="0">
                <a:solidFill>
                  <a:srgbClr val="FF0000"/>
                </a:solidFill>
                <a:latin typeface="Times New Roman" panose="02020603050405020304" pitchFamily="18" charset="0"/>
                <a:cs typeface="Times New Roman" panose="02020603050405020304" pitchFamily="18" charset="0"/>
              </a:rPr>
              <a:t>Tipi di diete più comuni</a:t>
            </a:r>
            <a:endParaRPr lang="it-IT" b="1" dirty="0">
              <a:solidFill>
                <a:srgbClr val="FF0000"/>
              </a:solidFill>
              <a:latin typeface="Times New Roman" panose="02020603050405020304" pitchFamily="18" charset="0"/>
              <a:cs typeface="Times New Roman" panose="02020603050405020304" pitchFamily="18" charset="0"/>
            </a:endParaRPr>
          </a:p>
        </p:txBody>
      </p:sp>
      <p:sp>
        <p:nvSpPr>
          <p:cNvPr id="5" name="Segnaposto contenuto 2"/>
          <p:cNvSpPr>
            <a:spLocks noGrp="1"/>
          </p:cNvSpPr>
          <p:nvPr>
            <p:ph idx="1"/>
          </p:nvPr>
        </p:nvSpPr>
        <p:spPr>
          <a:xfrm>
            <a:off x="1153757" y="1964456"/>
            <a:ext cx="5734723" cy="1607084"/>
          </a:xfrm>
        </p:spPr>
        <p:txBody>
          <a:bodyPr>
            <a:normAutofit/>
          </a:bodyPr>
          <a:lstStyle/>
          <a:p>
            <a:r>
              <a:rPr lang="it-IT" dirty="0" smtClean="0">
                <a:latin typeface="Times New Roman" panose="02020603050405020304" pitchFamily="18" charset="0"/>
                <a:cs typeface="Times New Roman" panose="02020603050405020304" pitchFamily="18" charset="0"/>
              </a:rPr>
              <a:t>Dieta mediterranea</a:t>
            </a:r>
          </a:p>
          <a:p>
            <a:r>
              <a:rPr lang="it-IT" dirty="0" smtClean="0">
                <a:latin typeface="Times New Roman" panose="02020603050405020304" pitchFamily="18" charset="0"/>
                <a:cs typeface="Times New Roman" panose="02020603050405020304" pitchFamily="18" charset="0"/>
              </a:rPr>
              <a:t>Dieta vegetariana</a:t>
            </a:r>
          </a:p>
          <a:p>
            <a:r>
              <a:rPr lang="it-IT" dirty="0" smtClean="0">
                <a:latin typeface="Times New Roman" panose="02020603050405020304" pitchFamily="18" charset="0"/>
                <a:cs typeface="Times New Roman" panose="02020603050405020304" pitchFamily="18" charset="0"/>
              </a:rPr>
              <a:t>Dieta vegana</a:t>
            </a:r>
            <a:endParaRPr lang="it-IT" dirty="0"/>
          </a:p>
        </p:txBody>
      </p:sp>
    </p:spTree>
    <p:extLst>
      <p:ext uri="{BB962C8B-B14F-4D97-AF65-F5344CB8AC3E}">
        <p14:creationId xmlns:p14="http://schemas.microsoft.com/office/powerpoint/2010/main" val="36706960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48957" y="4"/>
            <a:ext cx="10515600" cy="1325563"/>
          </a:xfrm>
        </p:spPr>
        <p:txBody>
          <a:bodyPr/>
          <a:lstStyle/>
          <a:p>
            <a:pPr algn="ctr"/>
            <a:r>
              <a:rPr lang="it-IT" dirty="0" smtClean="0">
                <a:solidFill>
                  <a:srgbClr val="FF0000"/>
                </a:solidFill>
                <a:latin typeface="Times New Roman" panose="02020603050405020304" pitchFamily="18" charset="0"/>
                <a:cs typeface="Times New Roman" panose="02020603050405020304" pitchFamily="18" charset="0"/>
              </a:rPr>
              <a:t>Dieta mediterranea</a:t>
            </a:r>
            <a:endParaRPr lang="it-IT" dirty="0">
              <a:solidFill>
                <a:srgbClr val="FF0000"/>
              </a:solidFill>
              <a:latin typeface="Times New Roman" panose="02020603050405020304" pitchFamily="18" charset="0"/>
              <a:cs typeface="Times New Roman" panose="02020603050405020304" pitchFamily="18" charset="0"/>
            </a:endParaRPr>
          </a:p>
        </p:txBody>
      </p:sp>
      <p:pic>
        <p:nvPicPr>
          <p:cNvPr id="7186" name="Picture 18" descr="Risultati immagini per dieta mediterrane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3207" y="1185714"/>
            <a:ext cx="5068623" cy="3379082"/>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p:cNvSpPr/>
          <p:nvPr/>
        </p:nvSpPr>
        <p:spPr>
          <a:xfrm>
            <a:off x="408793" y="4768010"/>
            <a:ext cx="10955767" cy="1754326"/>
          </a:xfrm>
          <a:prstGeom prst="rect">
            <a:avLst/>
          </a:prstGeom>
        </p:spPr>
        <p:txBody>
          <a:bodyPr wrap="square">
            <a:spAutoFit/>
          </a:bodyPr>
          <a:lstStyle/>
          <a:p>
            <a:pPr lvl="1"/>
            <a:r>
              <a:rPr lang="it-IT" dirty="0" smtClean="0">
                <a:solidFill>
                  <a:srgbClr val="222222"/>
                </a:solidFill>
                <a:latin typeface="Times New Roman" panose="02020603050405020304" pitchFamily="18" charset="0"/>
                <a:cs typeface="Times New Roman" panose="02020603050405020304" pitchFamily="18" charset="0"/>
              </a:rPr>
              <a:t>La</a:t>
            </a:r>
            <a:r>
              <a:rPr lang="it-IT" dirty="0">
                <a:solidFill>
                  <a:srgbClr val="222222"/>
                </a:solidFill>
                <a:latin typeface="Times New Roman" panose="02020603050405020304" pitchFamily="18" charset="0"/>
                <a:cs typeface="Times New Roman" panose="02020603050405020304" pitchFamily="18" charset="0"/>
              </a:rPr>
              <a:t> </a:t>
            </a:r>
            <a:r>
              <a:rPr lang="it-IT" b="1" dirty="0">
                <a:solidFill>
                  <a:srgbClr val="222222"/>
                </a:solidFill>
                <a:latin typeface="Times New Roman" panose="02020603050405020304" pitchFamily="18" charset="0"/>
                <a:cs typeface="Times New Roman" panose="02020603050405020304" pitchFamily="18" charset="0"/>
              </a:rPr>
              <a:t>dieta mediterranea</a:t>
            </a:r>
            <a:r>
              <a:rPr lang="it-IT" dirty="0">
                <a:solidFill>
                  <a:srgbClr val="222222"/>
                </a:solidFill>
                <a:latin typeface="Times New Roman" panose="02020603050405020304" pitchFamily="18" charset="0"/>
                <a:cs typeface="Times New Roman" panose="02020603050405020304" pitchFamily="18" charset="0"/>
              </a:rPr>
              <a:t> </a:t>
            </a:r>
            <a:r>
              <a:rPr lang="it-IT" dirty="0" smtClean="0">
                <a:solidFill>
                  <a:srgbClr val="222222"/>
                </a:solidFill>
                <a:latin typeface="Times New Roman" panose="02020603050405020304" pitchFamily="18" charset="0"/>
                <a:cs typeface="Times New Roman" panose="02020603050405020304" pitchFamily="18" charset="0"/>
              </a:rPr>
              <a:t>è caratterizzata dal consumo di: </a:t>
            </a:r>
          </a:p>
          <a:p>
            <a:pPr marL="800100" lvl="1" indent="-342900">
              <a:buFontTx/>
              <a:buChar char="-"/>
            </a:pPr>
            <a:r>
              <a:rPr lang="it-IT" dirty="0" smtClean="0">
                <a:solidFill>
                  <a:srgbClr val="222222"/>
                </a:solidFill>
                <a:latin typeface="Times New Roman" panose="02020603050405020304" pitchFamily="18" charset="0"/>
                <a:cs typeface="Times New Roman" panose="02020603050405020304" pitchFamily="18" charset="0"/>
              </a:rPr>
              <a:t>abbondanti </a:t>
            </a:r>
            <a:r>
              <a:rPr lang="it-IT" dirty="0">
                <a:solidFill>
                  <a:srgbClr val="222222"/>
                </a:solidFill>
                <a:latin typeface="Times New Roman" panose="02020603050405020304" pitchFamily="18" charset="0"/>
                <a:cs typeface="Times New Roman" panose="02020603050405020304" pitchFamily="18" charset="0"/>
              </a:rPr>
              <a:t>alimenti di origine vegetale (frutta, verdura, ortaggi, pane e cereali, soprattutto integrali, patate, fagioli e altri legumi, noci, </a:t>
            </a:r>
            <a:r>
              <a:rPr lang="it-IT" dirty="0" smtClean="0">
                <a:solidFill>
                  <a:srgbClr val="222222"/>
                </a:solidFill>
                <a:latin typeface="Times New Roman" panose="02020603050405020304" pitchFamily="18" charset="0"/>
                <a:cs typeface="Times New Roman" panose="02020603050405020304" pitchFamily="18" charset="0"/>
              </a:rPr>
              <a:t>semi)</a:t>
            </a:r>
          </a:p>
          <a:p>
            <a:pPr marL="800100" lvl="1" indent="-342900">
              <a:buFontTx/>
              <a:buChar char="-"/>
            </a:pPr>
            <a:r>
              <a:rPr lang="it-IT" dirty="0" smtClean="0">
                <a:solidFill>
                  <a:srgbClr val="222222"/>
                </a:solidFill>
                <a:latin typeface="Times New Roman" panose="02020603050405020304" pitchFamily="18" charset="0"/>
                <a:cs typeface="Times New Roman" panose="02020603050405020304" pitchFamily="18" charset="0"/>
              </a:rPr>
              <a:t>cibi freschi</a:t>
            </a:r>
            <a:r>
              <a:rPr lang="it-IT" dirty="0">
                <a:solidFill>
                  <a:srgbClr val="222222"/>
                </a:solidFill>
                <a:latin typeface="Times New Roman" panose="02020603050405020304" pitchFamily="18" charset="0"/>
                <a:cs typeface="Times New Roman" panose="02020603050405020304" pitchFamily="18" charset="0"/>
              </a:rPr>
              <a:t>, al naturale, di stagione, di origine </a:t>
            </a:r>
            <a:r>
              <a:rPr lang="it-IT" dirty="0" smtClean="0">
                <a:solidFill>
                  <a:srgbClr val="222222"/>
                </a:solidFill>
                <a:latin typeface="Times New Roman" panose="02020603050405020304" pitchFamily="18" charset="0"/>
                <a:cs typeface="Times New Roman" panose="02020603050405020304" pitchFamily="18" charset="0"/>
              </a:rPr>
              <a:t>locale</a:t>
            </a:r>
          </a:p>
          <a:p>
            <a:pPr marL="800100" lvl="1" indent="-342900">
              <a:buFontTx/>
              <a:buChar char="-"/>
            </a:pPr>
            <a:r>
              <a:rPr lang="it-IT" dirty="0" smtClean="0">
                <a:solidFill>
                  <a:srgbClr val="222222"/>
                </a:solidFill>
                <a:latin typeface="Times New Roman" panose="02020603050405020304" pitchFamily="18" charset="0"/>
                <a:cs typeface="Times New Roman" panose="02020603050405020304" pitchFamily="18" charset="0"/>
              </a:rPr>
              <a:t>frutta fresca</a:t>
            </a:r>
          </a:p>
          <a:p>
            <a:pPr marL="800100" lvl="1" indent="-342900">
              <a:buFontTx/>
              <a:buChar char="-"/>
            </a:pPr>
            <a:r>
              <a:rPr lang="it-IT" dirty="0">
                <a:solidFill>
                  <a:srgbClr val="222222"/>
                </a:solidFill>
                <a:latin typeface="Times New Roman" panose="02020603050405020304" pitchFamily="18" charset="0"/>
                <a:cs typeface="Times New Roman" panose="02020603050405020304" pitchFamily="18" charset="0"/>
              </a:rPr>
              <a:t>come </a:t>
            </a:r>
            <a:r>
              <a:rPr lang="it-IT" dirty="0" smtClean="0">
                <a:solidFill>
                  <a:srgbClr val="222222"/>
                </a:solidFill>
                <a:latin typeface="Times New Roman" panose="02020603050405020304" pitchFamily="18" charset="0"/>
                <a:cs typeface="Times New Roman" panose="02020603050405020304" pitchFamily="18" charset="0"/>
              </a:rPr>
              <a:t>dessert, pochi dolci contenenti zuccheri e grassi.</a:t>
            </a:r>
            <a:r>
              <a:rPr lang="it-IT" dirty="0">
                <a:solidFill>
                  <a:srgbClr val="222222"/>
                </a:solidFill>
                <a:latin typeface="Times New Roman" panose="02020603050405020304" pitchFamily="18" charset="0"/>
                <a:cs typeface="Times New Roman" panose="02020603050405020304" pitchFamily="18" charset="0"/>
              </a:rPr>
              <a:t> </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0313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86"/>
                                        </p:tgtEl>
                                        <p:attrNameLst>
                                          <p:attrName>style.visibility</p:attrName>
                                        </p:attrNameLst>
                                      </p:cBhvr>
                                      <p:to>
                                        <p:strVal val="visible"/>
                                      </p:to>
                                    </p:set>
                                    <p:animEffect transition="in" filter="fade">
                                      <p:cBhvr>
                                        <p:cTn id="7" dur="500"/>
                                        <p:tgtEl>
                                          <p:spTgt spid="718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2139" y="145340"/>
            <a:ext cx="10515600" cy="1325563"/>
          </a:xfrm>
        </p:spPr>
        <p:txBody>
          <a:bodyPr/>
          <a:lstStyle/>
          <a:p>
            <a:pPr algn="ctr"/>
            <a:r>
              <a:rPr lang="it-IT" dirty="0" smtClean="0">
                <a:solidFill>
                  <a:srgbClr val="FF0000"/>
                </a:solidFill>
                <a:latin typeface="Times New Roman" panose="02020603050405020304" pitchFamily="18" charset="0"/>
                <a:cs typeface="Times New Roman" panose="02020603050405020304" pitchFamily="18" charset="0"/>
              </a:rPr>
              <a:t>Dieta vegetariana</a:t>
            </a:r>
            <a:endParaRPr lang="it-IT" dirty="0">
              <a:solidFill>
                <a:srgbClr val="FF0000"/>
              </a:solidFill>
              <a:latin typeface="Times New Roman" panose="02020603050405020304" pitchFamily="18" charset="0"/>
              <a:cs typeface="Times New Roman" panose="02020603050405020304" pitchFamily="18" charset="0"/>
            </a:endParaRPr>
          </a:p>
        </p:txBody>
      </p:sp>
      <p:pic>
        <p:nvPicPr>
          <p:cNvPr id="10244" name="Picture 4" descr="Risultati immagini per dieta vegetariana"/>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3848"/>
          <a:stretch/>
        </p:blipFill>
        <p:spPr bwMode="auto">
          <a:xfrm>
            <a:off x="3527631" y="1376979"/>
            <a:ext cx="4434740" cy="3396518"/>
          </a:xfrm>
          <a:prstGeom prst="rect">
            <a:avLst/>
          </a:prstGeom>
          <a:noFill/>
          <a:extLst>
            <a:ext uri="{909E8E84-426E-40DD-AFC4-6F175D3DCCD1}">
              <a14:hiddenFill xmlns:a14="http://schemas.microsoft.com/office/drawing/2010/main">
                <a:solidFill>
                  <a:srgbClr val="FFFFFF"/>
                </a:solidFill>
              </a14:hiddenFill>
            </a:ext>
          </a:extLst>
        </p:spPr>
      </p:pic>
      <p:sp>
        <p:nvSpPr>
          <p:cNvPr id="3" name="Rettangolo 2"/>
          <p:cNvSpPr/>
          <p:nvPr/>
        </p:nvSpPr>
        <p:spPr>
          <a:xfrm>
            <a:off x="838202" y="5006944"/>
            <a:ext cx="11080377" cy="1200329"/>
          </a:xfrm>
          <a:prstGeom prst="rect">
            <a:avLst/>
          </a:prstGeom>
        </p:spPr>
        <p:txBody>
          <a:bodyPr wrap="square">
            <a:spAutoFit/>
          </a:bodyPr>
          <a:lstStyle/>
          <a:p>
            <a:r>
              <a:rPr lang="it-IT" dirty="0" smtClean="0">
                <a:latin typeface="Times New Roman" panose="02020603050405020304" pitchFamily="18" charset="0"/>
                <a:cs typeface="Times New Roman" panose="02020603050405020304" pitchFamily="18" charset="0"/>
              </a:rPr>
              <a:t>Le</a:t>
            </a:r>
            <a:r>
              <a:rPr lang="it-IT"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diete vegetariane</a:t>
            </a:r>
            <a:r>
              <a:rPr lang="it-IT" dirty="0">
                <a:latin typeface="Times New Roman" panose="02020603050405020304" pitchFamily="18" charset="0"/>
                <a:cs typeface="Times New Roman" panose="02020603050405020304" pitchFamily="18" charset="0"/>
              </a:rPr>
              <a:t> sono dei modelli dietetici basati totalmente </a:t>
            </a:r>
            <a:r>
              <a:rPr lang="it-IT" dirty="0" smtClean="0">
                <a:latin typeface="Times New Roman" panose="02020603050405020304" pitchFamily="18" charset="0"/>
                <a:cs typeface="Times New Roman" panose="02020603050405020304" pitchFamily="18" charset="0"/>
              </a:rPr>
              <a:t>su </a:t>
            </a:r>
            <a:r>
              <a:rPr lang="it-IT" dirty="0">
                <a:latin typeface="Times New Roman" panose="02020603050405020304" pitchFamily="18" charset="0"/>
                <a:cs typeface="Times New Roman" panose="02020603050405020304" pitchFamily="18" charset="0"/>
              </a:rPr>
              <a:t>alimenti provenienti dal regno vegetale. Gli alimenti provenienti dal regno animale </a:t>
            </a:r>
            <a:r>
              <a:rPr lang="it-IT" dirty="0" smtClean="0">
                <a:latin typeface="Times New Roman" panose="02020603050405020304" pitchFamily="18" charset="0"/>
                <a:cs typeface="Times New Roman" panose="02020603050405020304" pitchFamily="18" charset="0"/>
              </a:rPr>
              <a:t>sono quasi del tutto assenti e non </a:t>
            </a:r>
            <a:r>
              <a:rPr lang="it-IT" dirty="0">
                <a:latin typeface="Times New Roman" panose="02020603050405020304" pitchFamily="18" charset="0"/>
                <a:cs typeface="Times New Roman" panose="02020603050405020304" pitchFamily="18" charset="0"/>
              </a:rPr>
              <a:t>comprendono mai la carne, che viene esclusa in ogni caso. Sebbene ispirate da principi diversi le diete vegetariane hanno tutte in comune il non violare l'integrità fisica e il non causare la morte degli </a:t>
            </a:r>
            <a:r>
              <a:rPr lang="it-IT" dirty="0" smtClean="0">
                <a:latin typeface="Times New Roman" panose="02020603050405020304" pitchFamily="18" charset="0"/>
                <a:cs typeface="Times New Roman" panose="02020603050405020304" pitchFamily="18" charset="0"/>
              </a:rPr>
              <a:t>animali.</a:t>
            </a:r>
            <a:r>
              <a:rPr lang="it-IT"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48285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 calcmode="lin" valueType="num">
                                      <p:cBhvr>
                                        <p:cTn id="7" dur="500" fill="hold"/>
                                        <p:tgtEl>
                                          <p:spTgt spid="10244"/>
                                        </p:tgtEl>
                                        <p:attrNameLst>
                                          <p:attrName>ppt_w</p:attrName>
                                        </p:attrNameLst>
                                      </p:cBhvr>
                                      <p:tavLst>
                                        <p:tav tm="0">
                                          <p:val>
                                            <p:fltVal val="0"/>
                                          </p:val>
                                        </p:tav>
                                        <p:tav tm="100000">
                                          <p:val>
                                            <p:strVal val="#ppt_w"/>
                                          </p:val>
                                        </p:tav>
                                      </p:tavLst>
                                    </p:anim>
                                    <p:anim calcmode="lin" valueType="num">
                                      <p:cBhvr>
                                        <p:cTn id="8" dur="500" fill="hold"/>
                                        <p:tgtEl>
                                          <p:spTgt spid="10244"/>
                                        </p:tgtEl>
                                        <p:attrNameLst>
                                          <p:attrName>ppt_h</p:attrName>
                                        </p:attrNameLst>
                                      </p:cBhvr>
                                      <p:tavLst>
                                        <p:tav tm="0">
                                          <p:val>
                                            <p:fltVal val="0"/>
                                          </p:val>
                                        </p:tav>
                                        <p:tav tm="100000">
                                          <p:val>
                                            <p:strVal val="#ppt_h"/>
                                          </p:val>
                                        </p:tav>
                                      </p:tavLst>
                                    </p:anim>
                                    <p:animEffect transition="in" filter="fade">
                                      <p:cBhvr>
                                        <p:cTn id="9" dur="500"/>
                                        <p:tgtEl>
                                          <p:spTgt spid="10244"/>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80">
                                          <p:stCondLst>
                                            <p:cond delay="0"/>
                                          </p:stCondLst>
                                        </p:cTn>
                                        <p:tgtEl>
                                          <p:spTgt spid="3"/>
                                        </p:tgtEl>
                                      </p:cBhvr>
                                    </p:animEffect>
                                    <p:anim calcmode="lin" valueType="num">
                                      <p:cBhvr>
                                        <p:cTn id="15"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gtEl>
                                      </p:cBhvr>
                                      <p:to x="100000" y="60000"/>
                                    </p:animScale>
                                    <p:animScale>
                                      <p:cBhvr>
                                        <p:cTn id="21" dur="166" decel="50000">
                                          <p:stCondLst>
                                            <p:cond delay="676"/>
                                          </p:stCondLst>
                                        </p:cTn>
                                        <p:tgtEl>
                                          <p:spTgt spid="3"/>
                                        </p:tgtEl>
                                      </p:cBhvr>
                                      <p:to x="100000" y="100000"/>
                                    </p:animScale>
                                    <p:animScale>
                                      <p:cBhvr>
                                        <p:cTn id="22" dur="26">
                                          <p:stCondLst>
                                            <p:cond delay="1312"/>
                                          </p:stCondLst>
                                        </p:cTn>
                                        <p:tgtEl>
                                          <p:spTgt spid="3"/>
                                        </p:tgtEl>
                                      </p:cBhvr>
                                      <p:to x="100000" y="80000"/>
                                    </p:animScale>
                                    <p:animScale>
                                      <p:cBhvr>
                                        <p:cTn id="23" dur="166" decel="50000">
                                          <p:stCondLst>
                                            <p:cond delay="1338"/>
                                          </p:stCondLst>
                                        </p:cTn>
                                        <p:tgtEl>
                                          <p:spTgt spid="3"/>
                                        </p:tgtEl>
                                      </p:cBhvr>
                                      <p:to x="100000" y="100000"/>
                                    </p:animScale>
                                    <p:animScale>
                                      <p:cBhvr>
                                        <p:cTn id="24" dur="26">
                                          <p:stCondLst>
                                            <p:cond delay="1642"/>
                                          </p:stCondLst>
                                        </p:cTn>
                                        <p:tgtEl>
                                          <p:spTgt spid="3"/>
                                        </p:tgtEl>
                                      </p:cBhvr>
                                      <p:to x="100000" y="90000"/>
                                    </p:animScale>
                                    <p:animScale>
                                      <p:cBhvr>
                                        <p:cTn id="25" dur="166" decel="50000">
                                          <p:stCondLst>
                                            <p:cond delay="1668"/>
                                          </p:stCondLst>
                                        </p:cTn>
                                        <p:tgtEl>
                                          <p:spTgt spid="3"/>
                                        </p:tgtEl>
                                      </p:cBhvr>
                                      <p:to x="100000" y="100000"/>
                                    </p:animScale>
                                    <p:animScale>
                                      <p:cBhvr>
                                        <p:cTn id="26" dur="26">
                                          <p:stCondLst>
                                            <p:cond delay="1808"/>
                                          </p:stCondLst>
                                        </p:cTn>
                                        <p:tgtEl>
                                          <p:spTgt spid="3"/>
                                        </p:tgtEl>
                                      </p:cBhvr>
                                      <p:to x="100000" y="95000"/>
                                    </p:animScale>
                                    <p:animScale>
                                      <p:cBhvr>
                                        <p:cTn id="27"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704467" y="1247119"/>
            <a:ext cx="11325887" cy="2539577"/>
          </a:xfrm>
        </p:spPr>
        <p:txBody>
          <a:bodyPr>
            <a:normAutofit fontScale="92500" lnSpcReduction="10000"/>
          </a:bodyPr>
          <a:lstStyle/>
          <a:p>
            <a:endParaRPr lang="it-IT" sz="2000" dirty="0" smtClean="0">
              <a:latin typeface="Times New Roman" panose="02020603050405020304" pitchFamily="18" charset="0"/>
              <a:cs typeface="Times New Roman" panose="02020603050405020304" pitchFamily="18" charset="0"/>
            </a:endParaRPr>
          </a:p>
          <a:p>
            <a:pPr marL="0" indent="0">
              <a:buNone/>
            </a:pPr>
            <a:r>
              <a:rPr lang="it-IT" sz="1900" dirty="0" smtClean="0">
                <a:latin typeface="Times New Roman" panose="02020603050405020304" pitchFamily="18" charset="0"/>
                <a:cs typeface="Times New Roman" panose="02020603050405020304" pitchFamily="18" charset="0"/>
              </a:rPr>
              <a:t>Protegge dall’insorgenza di tumori del tratto intestinale</a:t>
            </a:r>
          </a:p>
          <a:p>
            <a:pPr marL="0" indent="0">
              <a:buNone/>
            </a:pPr>
            <a:r>
              <a:rPr lang="it-IT" sz="1900" dirty="0" smtClean="0">
                <a:latin typeface="Times New Roman" panose="02020603050405020304" pitchFamily="18" charset="0"/>
                <a:cs typeface="Times New Roman" panose="02020603050405020304" pitchFamily="18" charset="0"/>
              </a:rPr>
              <a:t>I vegetali infatti sono ricchi di:</a:t>
            </a:r>
          </a:p>
          <a:p>
            <a:pPr lvl="1"/>
            <a:endParaRPr lang="it-IT" sz="1900" dirty="0" smtClean="0">
              <a:latin typeface="Times New Roman" panose="02020603050405020304" pitchFamily="18" charset="0"/>
              <a:cs typeface="Times New Roman" panose="02020603050405020304" pitchFamily="18" charset="0"/>
            </a:endParaRPr>
          </a:p>
          <a:p>
            <a:pPr lvl="1"/>
            <a:r>
              <a:rPr lang="it-IT" sz="1900" dirty="0" smtClean="0">
                <a:latin typeface="Times New Roman" panose="02020603050405020304" pitchFamily="18" charset="0"/>
                <a:cs typeface="Times New Roman" panose="02020603050405020304" pitchFamily="18" charset="0"/>
              </a:rPr>
              <a:t>Vitamine </a:t>
            </a:r>
          </a:p>
          <a:p>
            <a:pPr lvl="1"/>
            <a:r>
              <a:rPr lang="it-IT" sz="1900" dirty="0" smtClean="0">
                <a:latin typeface="Times New Roman" panose="02020603050405020304" pitchFamily="18" charset="0"/>
                <a:cs typeface="Times New Roman" panose="02020603050405020304" pitchFamily="18" charset="0"/>
              </a:rPr>
              <a:t>Minerali</a:t>
            </a:r>
          </a:p>
          <a:p>
            <a:pPr lvl="1"/>
            <a:r>
              <a:rPr lang="it-IT" sz="1900" dirty="0" smtClean="0">
                <a:latin typeface="Times New Roman" panose="02020603050405020304" pitchFamily="18" charset="0"/>
                <a:cs typeface="Times New Roman" panose="02020603050405020304" pitchFamily="18" charset="0"/>
              </a:rPr>
              <a:t>Fibre </a:t>
            </a:r>
          </a:p>
          <a:p>
            <a:pPr lvl="1"/>
            <a:r>
              <a:rPr lang="it-IT" sz="1900" dirty="0" smtClean="0">
                <a:latin typeface="Times New Roman" panose="02020603050405020304" pitchFamily="18" charset="0"/>
                <a:cs typeface="Times New Roman" panose="02020603050405020304" pitchFamily="18" charset="0"/>
              </a:rPr>
              <a:t>Antiossidanti   </a:t>
            </a:r>
            <a:r>
              <a:rPr lang="it-IT" sz="2200" dirty="0" smtClean="0">
                <a:latin typeface="Times New Roman" panose="02020603050405020304" pitchFamily="18" charset="0"/>
                <a:cs typeface="Times New Roman" panose="02020603050405020304" pitchFamily="18" charset="0"/>
              </a:rPr>
              <a:t>  </a:t>
            </a:r>
            <a:r>
              <a:rPr lang="it-IT" sz="2100" dirty="0" smtClean="0">
                <a:latin typeface="Times New Roman" panose="02020603050405020304" pitchFamily="18" charset="0"/>
                <a:cs typeface="Times New Roman" panose="02020603050405020304" pitchFamily="18" charset="0"/>
              </a:rPr>
              <a:t> </a:t>
            </a:r>
            <a:r>
              <a:rPr lang="it-IT" sz="1400" dirty="0" smtClean="0">
                <a:latin typeface="Times New Roman" panose="02020603050405020304" pitchFamily="18" charset="0"/>
                <a:cs typeface="Times New Roman" panose="02020603050405020304" pitchFamily="18" charset="0"/>
              </a:rPr>
              <a:t>                                                               </a:t>
            </a:r>
            <a:endParaRPr lang="it-IT" sz="4600" b="1" dirty="0">
              <a:solidFill>
                <a:srgbClr val="FF0000"/>
              </a:solidFill>
              <a:latin typeface="Times New Roman" panose="02020603050405020304" pitchFamily="18" charset="0"/>
              <a:ea typeface="+mj-ea"/>
              <a:cs typeface="Times New Roman" panose="02020603050405020304" pitchFamily="18" charset="0"/>
            </a:endParaRPr>
          </a:p>
        </p:txBody>
      </p:sp>
      <p:sp>
        <p:nvSpPr>
          <p:cNvPr id="5" name="CasellaDiTesto 4"/>
          <p:cNvSpPr txBox="1"/>
          <p:nvPr/>
        </p:nvSpPr>
        <p:spPr>
          <a:xfrm>
            <a:off x="6743449" y="3548352"/>
            <a:ext cx="5039763" cy="3361946"/>
          </a:xfrm>
          <a:prstGeom prst="rect">
            <a:avLst/>
          </a:prstGeom>
        </p:spPr>
        <p:txBody>
          <a:bodyPr vert="horz" lIns="91440" tIns="45720" rIns="91440" bIns="45720" rtlCol="0">
            <a:normAutofit/>
          </a:bodyPr>
          <a:lstStyle>
            <a:lvl1pPr marL="228600" indent="-228600">
              <a:lnSpc>
                <a:spcPct val="90000"/>
              </a:lnSpc>
              <a:spcBef>
                <a:spcPts val="1000"/>
              </a:spcBef>
              <a:buFont typeface="Arial" panose="020B0604020202020204" pitchFamily="34" charset="0"/>
              <a:buChar char="•"/>
              <a:defRPr>
                <a:latin typeface="Times New Roman" panose="02020603050405020304" pitchFamily="18" charset="0"/>
                <a:cs typeface="Times New Roman" panose="02020603050405020304" pitchFamily="18"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spcBef>
                <a:spcPct val="0"/>
              </a:spcBef>
              <a:buNone/>
            </a:pPr>
            <a:r>
              <a:rPr lang="it-IT" sz="2500" dirty="0">
                <a:solidFill>
                  <a:srgbClr val="FF0000"/>
                </a:solidFill>
                <a:ea typeface="+mj-ea"/>
              </a:rPr>
              <a:t>Svantaggi</a:t>
            </a:r>
          </a:p>
          <a:p>
            <a:r>
              <a:rPr lang="it-IT" dirty="0" smtClean="0"/>
              <a:t>Carenza di micronutrienti essenziali, come  Ferro, Zinco, Calcio</a:t>
            </a:r>
          </a:p>
          <a:p>
            <a:r>
              <a:rPr lang="it-IT" dirty="0" smtClean="0"/>
              <a:t>Scarso apporto di amminoacidi essenziali   </a:t>
            </a:r>
            <a:endParaRPr lang="it-IT" dirty="0"/>
          </a:p>
          <a:p>
            <a:r>
              <a:rPr lang="it-IT" dirty="0" smtClean="0"/>
              <a:t>Scarso apporto di acidi </a:t>
            </a:r>
            <a:r>
              <a:rPr lang="it-IT" dirty="0"/>
              <a:t>grassi omega </a:t>
            </a:r>
            <a:r>
              <a:rPr lang="it-IT" dirty="0" smtClean="0"/>
              <a:t>3</a:t>
            </a:r>
          </a:p>
          <a:p>
            <a:pPr marL="0" indent="0">
              <a:buNone/>
            </a:pPr>
            <a:endParaRPr lang="it-I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157" y="285750"/>
            <a:ext cx="3143251"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6419" y="3877654"/>
            <a:ext cx="4381877" cy="2703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asellaDiTesto 5"/>
          <p:cNvSpPr txBox="1"/>
          <p:nvPr/>
        </p:nvSpPr>
        <p:spPr>
          <a:xfrm>
            <a:off x="704468" y="770061"/>
            <a:ext cx="4351629" cy="477054"/>
          </a:xfrm>
          <a:prstGeom prst="rect">
            <a:avLst/>
          </a:prstGeom>
          <a:noFill/>
        </p:spPr>
        <p:txBody>
          <a:bodyPr wrap="square" rtlCol="0">
            <a:spAutoFit/>
          </a:bodyPr>
          <a:lstStyle/>
          <a:p>
            <a:pPr lvl="0">
              <a:spcBef>
                <a:spcPct val="0"/>
              </a:spcBef>
            </a:pPr>
            <a:r>
              <a:rPr lang="it-IT" sz="2500" dirty="0" smtClean="0">
                <a:solidFill>
                  <a:srgbClr val="FF0000"/>
                </a:solidFill>
                <a:latin typeface="Times New Roman" panose="02020603050405020304" pitchFamily="18" charset="0"/>
                <a:cs typeface="Times New Roman" panose="02020603050405020304" pitchFamily="18" charset="0"/>
              </a:rPr>
              <a:t>Vantaggi della dieta vegetariana</a:t>
            </a:r>
            <a:endParaRPr lang="it-IT" sz="25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8125180"/>
      </p:ext>
    </p:extLst>
  </p:cSld>
  <p:clrMapOvr>
    <a:masterClrMapping/>
  </p:clrMapOvr>
  <p:transition spd="slow">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180510"/>
            <a:ext cx="10515600" cy="1325563"/>
          </a:xfrm>
        </p:spPr>
        <p:txBody>
          <a:bodyPr/>
          <a:lstStyle/>
          <a:p>
            <a:pPr algn="ctr"/>
            <a:r>
              <a:rPr lang="it-IT" dirty="0" smtClean="0">
                <a:solidFill>
                  <a:srgbClr val="FF0000"/>
                </a:solidFill>
                <a:latin typeface="Times New Roman" panose="02020603050405020304" pitchFamily="18" charset="0"/>
                <a:cs typeface="Times New Roman" panose="02020603050405020304" pitchFamily="18" charset="0"/>
              </a:rPr>
              <a:t>Dieta vegana</a:t>
            </a:r>
            <a:endParaRPr lang="it-IT" dirty="0">
              <a:solidFill>
                <a:srgbClr val="FF0000"/>
              </a:solidFill>
              <a:latin typeface="Times New Roman" panose="02020603050405020304" pitchFamily="18" charset="0"/>
              <a:cs typeface="Times New Roman" panose="02020603050405020304" pitchFamily="18" charset="0"/>
            </a:endParaRPr>
          </a:p>
        </p:txBody>
      </p:sp>
      <p:pic>
        <p:nvPicPr>
          <p:cNvPr id="1026" name="Picture 2" descr="Risultati immagini per dieta vegana">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612" b="2147"/>
          <a:stretch/>
        </p:blipFill>
        <p:spPr bwMode="auto">
          <a:xfrm>
            <a:off x="3499821" y="1506067"/>
            <a:ext cx="5396755" cy="3270326"/>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p:cNvSpPr/>
          <p:nvPr/>
        </p:nvSpPr>
        <p:spPr>
          <a:xfrm>
            <a:off x="1198586" y="5338689"/>
            <a:ext cx="10155217" cy="923330"/>
          </a:xfrm>
          <a:prstGeom prst="rect">
            <a:avLst/>
          </a:prstGeom>
        </p:spPr>
        <p:txBody>
          <a:bodyPr wrap="square">
            <a:spAutoFit/>
          </a:bodyPr>
          <a:lstStyle/>
          <a:p>
            <a:r>
              <a:rPr lang="it-IT" dirty="0">
                <a:solidFill>
                  <a:srgbClr val="232425"/>
                </a:solidFill>
                <a:latin typeface="Times New Roman" panose="02020603050405020304" pitchFamily="18" charset="0"/>
                <a:cs typeface="Times New Roman" panose="02020603050405020304" pitchFamily="18" charset="0"/>
              </a:rPr>
              <a:t>La dieta vegana o Vegan è un regime alimentare che esclude </a:t>
            </a:r>
            <a:r>
              <a:rPr lang="it-IT" dirty="0" smtClean="0">
                <a:solidFill>
                  <a:srgbClr val="232425"/>
                </a:solidFill>
                <a:latin typeface="Times New Roman" panose="02020603050405020304" pitchFamily="18" charset="0"/>
                <a:cs typeface="Times New Roman" panose="02020603050405020304" pitchFamily="18" charset="0"/>
              </a:rPr>
              <a:t>TOTALMENTE </a:t>
            </a:r>
            <a:r>
              <a:rPr lang="it-IT" dirty="0">
                <a:solidFill>
                  <a:srgbClr val="232425"/>
                </a:solidFill>
                <a:latin typeface="Times New Roman" panose="02020603050405020304" pitchFamily="18" charset="0"/>
                <a:cs typeface="Times New Roman" panose="02020603050405020304" pitchFamily="18" charset="0"/>
              </a:rPr>
              <a:t>i prodotti di origine animale. Mentre nel </a:t>
            </a:r>
            <a:r>
              <a:rPr lang="it-IT" dirty="0" smtClean="0">
                <a:solidFill>
                  <a:srgbClr val="232425"/>
                </a:solidFill>
                <a:latin typeface="Times New Roman" panose="02020603050405020304" pitchFamily="18" charset="0"/>
                <a:cs typeface="Times New Roman" panose="02020603050405020304" pitchFamily="18" charset="0"/>
              </a:rPr>
              <a:t>vegetarianismo</a:t>
            </a:r>
            <a:r>
              <a:rPr lang="it-IT" dirty="0">
                <a:solidFill>
                  <a:srgbClr val="232425"/>
                </a:solidFill>
                <a:latin typeface="Times New Roman" panose="02020603050405020304" pitchFamily="18" charset="0"/>
                <a:cs typeface="Times New Roman" panose="02020603050405020304" pitchFamily="18" charset="0"/>
              </a:rPr>
              <a:t> alcuni cibi </a:t>
            </a:r>
            <a:r>
              <a:rPr lang="it-IT" dirty="0" smtClean="0">
                <a:solidFill>
                  <a:srgbClr val="232425"/>
                </a:solidFill>
                <a:latin typeface="Times New Roman" panose="02020603050405020304" pitchFamily="18" charset="0"/>
                <a:cs typeface="Times New Roman" panose="02020603050405020304" pitchFamily="18" charset="0"/>
              </a:rPr>
              <a:t>quali latte, formaggi, uova</a:t>
            </a:r>
            <a:r>
              <a:rPr lang="it-IT" dirty="0">
                <a:solidFill>
                  <a:srgbClr val="232425"/>
                </a:solidFill>
                <a:latin typeface="Times New Roman" panose="02020603050405020304" pitchFamily="18" charset="0"/>
                <a:cs typeface="Times New Roman" panose="02020603050405020304" pitchFamily="18" charset="0"/>
              </a:rPr>
              <a:t> </a:t>
            </a:r>
            <a:r>
              <a:rPr lang="it-IT" dirty="0" smtClean="0">
                <a:solidFill>
                  <a:srgbClr val="232425"/>
                </a:solidFill>
                <a:latin typeface="Times New Roman" panose="02020603050405020304" pitchFamily="18" charset="0"/>
                <a:cs typeface="Times New Roman" panose="02020603050405020304" pitchFamily="18" charset="0"/>
              </a:rPr>
              <a:t>e miele </a:t>
            </a:r>
            <a:r>
              <a:rPr lang="it-IT" dirty="0">
                <a:solidFill>
                  <a:srgbClr val="232425"/>
                </a:solidFill>
                <a:latin typeface="Times New Roman" panose="02020603050405020304" pitchFamily="18" charset="0"/>
                <a:cs typeface="Times New Roman" panose="02020603050405020304" pitchFamily="18" charset="0"/>
              </a:rPr>
              <a:t>sono concessi, nella dieta vegana non sono ammessi.</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8544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69135" y="365311"/>
            <a:ext cx="5232903" cy="3276743"/>
          </a:xfrm>
        </p:spPr>
        <p:txBody>
          <a:bodyPr>
            <a:normAutofit/>
          </a:bodyPr>
          <a:lstStyle/>
          <a:p>
            <a:pPr marL="0" indent="0">
              <a:buNone/>
            </a:pPr>
            <a:r>
              <a:rPr lang="it-IT" sz="2700" dirty="0" smtClean="0">
                <a:solidFill>
                  <a:srgbClr val="FF0000"/>
                </a:solidFill>
                <a:latin typeface="Times New Roman" panose="02020603050405020304" pitchFamily="18" charset="0"/>
                <a:cs typeface="Times New Roman" panose="02020603050405020304" pitchFamily="18" charset="0"/>
              </a:rPr>
              <a:t>Vantaggi della dieta vegana</a:t>
            </a:r>
            <a:endParaRPr lang="it-IT" sz="2700" dirty="0">
              <a:solidFill>
                <a:srgbClr val="FF0000"/>
              </a:solidFill>
              <a:latin typeface="Times New Roman" panose="02020603050405020304" pitchFamily="18" charset="0"/>
              <a:cs typeface="Times New Roman" panose="02020603050405020304" pitchFamily="18" charset="0"/>
            </a:endParaRPr>
          </a:p>
          <a:p>
            <a:pPr marL="0" indent="0">
              <a:buNone/>
            </a:pPr>
            <a:endParaRPr lang="it-IT" sz="2000" dirty="0">
              <a:latin typeface="Times New Roman" panose="02020603050405020304" pitchFamily="18" charset="0"/>
              <a:cs typeface="Times New Roman" panose="02020603050405020304" pitchFamily="18" charset="0"/>
            </a:endParaRPr>
          </a:p>
          <a:p>
            <a:r>
              <a:rPr lang="it-IT" sz="1800" dirty="0" smtClean="0">
                <a:latin typeface="Times New Roman" panose="02020603050405020304" pitchFamily="18" charset="0"/>
                <a:cs typeface="Times New Roman" panose="02020603050405020304" pitchFamily="18" charset="0"/>
              </a:rPr>
              <a:t>ricca </a:t>
            </a:r>
            <a:r>
              <a:rPr lang="it-IT" sz="1800" dirty="0">
                <a:latin typeface="Times New Roman" panose="02020603050405020304" pitchFamily="18" charset="0"/>
                <a:cs typeface="Times New Roman" panose="02020603050405020304" pitchFamily="18" charset="0"/>
              </a:rPr>
              <a:t>di fibre</a:t>
            </a:r>
          </a:p>
          <a:p>
            <a:r>
              <a:rPr lang="it-IT" sz="1800" dirty="0" smtClean="0">
                <a:latin typeface="Times New Roman" panose="02020603050405020304" pitchFamily="18" charset="0"/>
                <a:cs typeface="Times New Roman" panose="02020603050405020304" pitchFamily="18" charset="0"/>
              </a:rPr>
              <a:t>digestione </a:t>
            </a:r>
            <a:r>
              <a:rPr lang="it-IT" sz="1800" dirty="0">
                <a:latin typeface="Times New Roman" panose="02020603050405020304" pitchFamily="18" charset="0"/>
                <a:cs typeface="Times New Roman" panose="02020603050405020304" pitchFamily="18" charset="0"/>
              </a:rPr>
              <a:t>più veloce</a:t>
            </a:r>
          </a:p>
          <a:p>
            <a:r>
              <a:rPr lang="it-IT" sz="1800" dirty="0" smtClean="0">
                <a:latin typeface="Times New Roman" panose="02020603050405020304" pitchFamily="18" charset="0"/>
                <a:cs typeface="Times New Roman" panose="02020603050405020304" pitchFamily="18" charset="0"/>
              </a:rPr>
              <a:t>intestino </a:t>
            </a:r>
            <a:r>
              <a:rPr lang="it-IT" sz="1800" dirty="0">
                <a:latin typeface="Times New Roman" panose="02020603050405020304" pitchFamily="18" charset="0"/>
                <a:cs typeface="Times New Roman" panose="02020603050405020304" pitchFamily="18" charset="0"/>
              </a:rPr>
              <a:t>e colon più puliti</a:t>
            </a:r>
          </a:p>
          <a:p>
            <a:r>
              <a:rPr lang="it-IT" sz="1800" dirty="0">
                <a:latin typeface="Times New Roman" panose="02020603050405020304" pitchFamily="18" charset="0"/>
                <a:cs typeface="Times New Roman" panose="02020603050405020304" pitchFamily="18" charset="0"/>
              </a:rPr>
              <a:t>prevenzione di malattie degenerative</a:t>
            </a:r>
          </a:p>
          <a:p>
            <a:r>
              <a:rPr lang="it-IT" sz="1800" dirty="0">
                <a:latin typeface="Times New Roman" panose="02020603050405020304" pitchFamily="18" charset="0"/>
                <a:cs typeface="Times New Roman" panose="02020603050405020304" pitchFamily="18" charset="0"/>
              </a:rPr>
              <a:t>prevenzione del cancro</a:t>
            </a:r>
          </a:p>
          <a:p>
            <a:r>
              <a:rPr lang="it-IT" sz="1800" dirty="0">
                <a:latin typeface="Times New Roman" panose="02020603050405020304" pitchFamily="18" charset="0"/>
                <a:cs typeface="Times New Roman" panose="02020603050405020304" pitchFamily="18" charset="0"/>
              </a:rPr>
              <a:t>perdita di peso</a:t>
            </a:r>
          </a:p>
          <a:p>
            <a:pPr marL="0" indent="0">
              <a:buNone/>
            </a:pPr>
            <a:endParaRPr lang="it-IT" sz="2100" dirty="0" smtClean="0">
              <a:latin typeface="Times New Roman" panose="02020603050405020304" pitchFamily="18" charset="0"/>
              <a:cs typeface="Times New Roman" panose="02020603050405020304" pitchFamily="18" charset="0"/>
            </a:endParaRPr>
          </a:p>
          <a:p>
            <a:pPr marL="0" indent="0">
              <a:buNone/>
            </a:pPr>
            <a:endParaRPr lang="it-IT" sz="2000" dirty="0" smtClean="0"/>
          </a:p>
        </p:txBody>
      </p:sp>
      <p:pic>
        <p:nvPicPr>
          <p:cNvPr id="1025"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929262">
            <a:off x="3301681" y="4056983"/>
            <a:ext cx="1538995" cy="2332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Risultati immagini per ferro integrator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14925">
            <a:off x="5188235" y="4204531"/>
            <a:ext cx="2476631" cy="203702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084" t="10000" r="15648" b="9083"/>
          <a:stretch/>
        </p:blipFill>
        <p:spPr bwMode="auto">
          <a:xfrm rot="868881">
            <a:off x="976298" y="4433746"/>
            <a:ext cx="1548143" cy="1919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6908"/>
          <a:stretch/>
        </p:blipFill>
        <p:spPr bwMode="auto">
          <a:xfrm>
            <a:off x="9178488" y="1097881"/>
            <a:ext cx="2437109" cy="1872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48" r="8292"/>
          <a:stretch/>
        </p:blipFill>
        <p:spPr bwMode="auto">
          <a:xfrm>
            <a:off x="6809197" y="763490"/>
            <a:ext cx="1998099" cy="1555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8418"/>
          <a:stretch/>
        </p:blipFill>
        <p:spPr bwMode="auto">
          <a:xfrm rot="959682">
            <a:off x="4675517" y="639691"/>
            <a:ext cx="2244779" cy="1802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Segnaposto contenuto 2"/>
          <p:cNvSpPr txBox="1">
            <a:spLocks/>
          </p:cNvSpPr>
          <p:nvPr/>
        </p:nvSpPr>
        <p:spPr>
          <a:xfrm>
            <a:off x="8160862" y="2993647"/>
            <a:ext cx="3608647" cy="380011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it-IT" sz="2000" dirty="0" smtClean="0"/>
          </a:p>
          <a:p>
            <a:pPr marL="0" indent="0">
              <a:buFont typeface="Arial" panose="020B0604020202020204" pitchFamily="34" charset="0"/>
              <a:buNone/>
            </a:pPr>
            <a:endParaRPr lang="it-IT" sz="2000" dirty="0" smtClean="0"/>
          </a:p>
          <a:p>
            <a:pPr marL="0" indent="0">
              <a:buFont typeface="Arial" panose="020B0604020202020204" pitchFamily="34" charset="0"/>
              <a:buNone/>
            </a:pPr>
            <a:r>
              <a:rPr lang="it-IT" sz="4500" dirty="0" smtClean="0">
                <a:solidFill>
                  <a:srgbClr val="FF0000"/>
                </a:solidFill>
                <a:latin typeface="Times New Roman" panose="02020603050405020304" pitchFamily="18" charset="0"/>
                <a:cs typeface="Times New Roman" panose="02020603050405020304" pitchFamily="18" charset="0"/>
              </a:rPr>
              <a:t>Svantaggi</a:t>
            </a:r>
          </a:p>
          <a:p>
            <a:pPr marL="0" indent="0">
              <a:buFont typeface="Arial" panose="020B0604020202020204" pitchFamily="34" charset="0"/>
              <a:buNone/>
            </a:pPr>
            <a:endParaRPr lang="it-IT" sz="2000" dirty="0" smtClean="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r>
              <a:rPr lang="it-IT" sz="3300" dirty="0" smtClean="0">
                <a:latin typeface="Times New Roman" panose="02020603050405020304" pitchFamily="18" charset="0"/>
                <a:cs typeface="Times New Roman" panose="02020603050405020304" pitchFamily="18" charset="0"/>
              </a:rPr>
              <a:t>Carenze nutrizionali di:</a:t>
            </a:r>
          </a:p>
          <a:p>
            <a:r>
              <a:rPr lang="it-IT" sz="3300" dirty="0" smtClean="0">
                <a:latin typeface="Times New Roman" panose="02020603050405020304" pitchFamily="18" charset="0"/>
                <a:cs typeface="Times New Roman" panose="02020603050405020304" pitchFamily="18" charset="0"/>
              </a:rPr>
              <a:t>vitamina B12 </a:t>
            </a:r>
          </a:p>
          <a:p>
            <a:r>
              <a:rPr lang="it-IT" sz="3300" dirty="0" smtClean="0">
                <a:latin typeface="Times New Roman" panose="02020603050405020304" pitchFamily="18" charset="0"/>
                <a:cs typeface="Times New Roman" panose="02020603050405020304" pitchFamily="18" charset="0"/>
              </a:rPr>
              <a:t>DHA (acido </a:t>
            </a:r>
            <a:r>
              <a:rPr lang="it-IT" sz="3300" dirty="0" err="1" smtClean="0">
                <a:latin typeface="Times New Roman" panose="02020603050405020304" pitchFamily="18" charset="0"/>
                <a:cs typeface="Times New Roman" panose="02020603050405020304" pitchFamily="18" charset="0"/>
              </a:rPr>
              <a:t>decosaesaenoico</a:t>
            </a:r>
            <a:r>
              <a:rPr lang="it-IT" sz="3300" dirty="0" smtClean="0">
                <a:latin typeface="Times New Roman" panose="02020603050405020304" pitchFamily="18" charset="0"/>
                <a:cs typeface="Times New Roman" panose="02020603050405020304" pitchFamily="18" charset="0"/>
              </a:rPr>
              <a:t> )</a:t>
            </a:r>
          </a:p>
          <a:p>
            <a:r>
              <a:rPr lang="it-IT" sz="3300" dirty="0" smtClean="0">
                <a:latin typeface="Times New Roman" panose="02020603050405020304" pitchFamily="18" charset="0"/>
                <a:cs typeface="Times New Roman" panose="02020603050405020304" pitchFamily="18" charset="0"/>
              </a:rPr>
              <a:t>ferro</a:t>
            </a:r>
          </a:p>
          <a:p>
            <a:r>
              <a:rPr lang="it-IT" sz="3300" dirty="0" smtClean="0">
                <a:latin typeface="Times New Roman" panose="02020603050405020304" pitchFamily="18" charset="0"/>
                <a:cs typeface="Times New Roman" panose="02020603050405020304" pitchFamily="18" charset="0"/>
              </a:rPr>
              <a:t>vitamina D </a:t>
            </a:r>
          </a:p>
          <a:p>
            <a:r>
              <a:rPr lang="it-IT" sz="3300" dirty="0" smtClean="0">
                <a:latin typeface="Times New Roman" panose="02020603050405020304" pitchFamily="18" charset="0"/>
                <a:cs typeface="Times New Roman" panose="02020603050405020304" pitchFamily="18" charset="0"/>
              </a:rPr>
              <a:t>calcio</a:t>
            </a:r>
          </a:p>
          <a:p>
            <a:pPr marL="0" indent="0">
              <a:buFont typeface="Arial" panose="020B0604020202020204" pitchFamily="34" charset="0"/>
              <a:buNone/>
            </a:pPr>
            <a:r>
              <a:rPr lang="it-IT" sz="3600" dirty="0" smtClean="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55031657"/>
      </p:ext>
    </p:extLst>
  </p:cSld>
  <p:clrMapOvr>
    <a:masterClrMapping/>
  </p:clrMapOvr>
  <p:transition spd="slow">
    <p:wheel spokes="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407975" y="-429353"/>
            <a:ext cx="6235399" cy="1816943"/>
          </a:xfrm>
        </p:spPr>
        <p:txBody>
          <a:bodyPr/>
          <a:lstStyle/>
          <a:p>
            <a:r>
              <a:rPr lang="it-IT" dirty="0" smtClean="0">
                <a:solidFill>
                  <a:srgbClr val="FF0000"/>
                </a:solidFill>
                <a:latin typeface="Times New Roman" panose="02020603050405020304" pitchFamily="18" charset="0"/>
                <a:cs typeface="Times New Roman" panose="02020603050405020304" pitchFamily="18" charset="0"/>
              </a:rPr>
              <a:t>…Questione di genere?</a:t>
            </a:r>
            <a:endParaRPr lang="it-IT" dirty="0">
              <a:solidFill>
                <a:srgbClr val="FF0000"/>
              </a:solidFill>
              <a:latin typeface="Times New Roman" panose="02020603050405020304" pitchFamily="18" charset="0"/>
              <a:cs typeface="Times New Roman" panose="02020603050405020304" pitchFamily="18" charset="0"/>
            </a:endParaRPr>
          </a:p>
        </p:txBody>
      </p:sp>
      <p:pic>
        <p:nvPicPr>
          <p:cNvPr id="3078" name="Picture 6" descr="Risultati immagini per fisico donna con corretta alimentazione"/>
          <p:cNvPicPr>
            <a:picLocks noChangeAspect="1" noChangeArrowheads="1"/>
          </p:cNvPicPr>
          <p:nvPr/>
        </p:nvPicPr>
        <p:blipFill rotWithShape="1">
          <a:blip r:embed="rId2">
            <a:extLst>
              <a:ext uri="{28A0092B-C50C-407E-A947-70E740481C1C}">
                <a14:useLocalDpi xmlns:a14="http://schemas.microsoft.com/office/drawing/2010/main" val="0"/>
              </a:ext>
            </a:extLst>
          </a:blip>
          <a:srcRect l="15400" t="1204" r="54195" b="-871"/>
          <a:stretch/>
        </p:blipFill>
        <p:spPr bwMode="auto">
          <a:xfrm>
            <a:off x="10021548" y="2038574"/>
            <a:ext cx="2063481" cy="481942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isultati immagini per fisico uomo con corretta alimentazione"/>
          <p:cNvPicPr>
            <a:picLocks noChangeAspect="1" noChangeArrowheads="1"/>
          </p:cNvPicPr>
          <p:nvPr/>
        </p:nvPicPr>
        <p:blipFill rotWithShape="1">
          <a:blip r:embed="rId3">
            <a:extLst>
              <a:ext uri="{28A0092B-C50C-407E-A947-70E740481C1C}">
                <a14:useLocalDpi xmlns:a14="http://schemas.microsoft.com/office/drawing/2010/main" val="0"/>
              </a:ext>
            </a:extLst>
          </a:blip>
          <a:srcRect l="58067" t="-448" r="6620" b="-108"/>
          <a:stretch/>
        </p:blipFill>
        <p:spPr bwMode="auto">
          <a:xfrm>
            <a:off x="135814" y="1075764"/>
            <a:ext cx="2312895" cy="4819426"/>
          </a:xfrm>
          <a:prstGeom prst="rect">
            <a:avLst/>
          </a:prstGeom>
          <a:noFill/>
          <a:extLst>
            <a:ext uri="{909E8E84-426E-40DD-AFC4-6F175D3DCCD1}">
              <a14:hiddenFill xmlns:a14="http://schemas.microsoft.com/office/drawing/2010/main">
                <a:solidFill>
                  <a:srgbClr val="FFFFFF"/>
                </a:solidFill>
              </a14:hiddenFill>
            </a:ext>
          </a:extLst>
        </p:spPr>
      </p:pic>
      <p:sp>
        <p:nvSpPr>
          <p:cNvPr id="3" name="Rettangolo 2"/>
          <p:cNvSpPr/>
          <p:nvPr/>
        </p:nvSpPr>
        <p:spPr>
          <a:xfrm>
            <a:off x="2448707" y="1075768"/>
            <a:ext cx="6096000" cy="2585323"/>
          </a:xfrm>
          <a:prstGeom prst="rect">
            <a:avLst/>
          </a:prstGeom>
        </p:spPr>
        <p:txBody>
          <a:bodyPr>
            <a:spAutoFit/>
          </a:bodyPr>
          <a:lstStyle/>
          <a:p>
            <a:r>
              <a:rPr lang="it-IT" b="1" dirty="0">
                <a:latin typeface="Times New Roman" panose="02020603050405020304" pitchFamily="18" charset="0"/>
                <a:cs typeface="Times New Roman" panose="02020603050405020304" pitchFamily="18" charset="0"/>
              </a:rPr>
              <a:t>FABBISOGNO </a:t>
            </a:r>
            <a:r>
              <a:rPr lang="it-IT" b="1" dirty="0" smtClean="0">
                <a:latin typeface="Times New Roman" panose="02020603050405020304" pitchFamily="18" charset="0"/>
                <a:cs typeface="Times New Roman" panose="02020603050405020304" pitchFamily="18" charset="0"/>
              </a:rPr>
              <a:t>ENERGETICO</a:t>
            </a:r>
          </a:p>
          <a:p>
            <a:r>
              <a:rPr lang="it-IT" b="1" dirty="0" smtClean="0">
                <a:latin typeface="Times New Roman" panose="02020603050405020304" pitchFamily="18" charset="0"/>
                <a:cs typeface="Times New Roman" panose="02020603050405020304" pitchFamily="18" charset="0"/>
              </a:rPr>
              <a:t>DELL’UOMO SPORTIVO</a:t>
            </a:r>
            <a:endParaRPr lang="it-IT" b="1" dirty="0">
              <a:latin typeface="Times New Roman" panose="02020603050405020304" pitchFamily="18" charset="0"/>
              <a:cs typeface="Times New Roman" panose="02020603050405020304" pitchFamily="18" charset="0"/>
            </a:endParaRPr>
          </a:p>
          <a:p>
            <a:r>
              <a:rPr lang="it-IT" dirty="0" smtClean="0">
                <a:latin typeface="Times New Roman" panose="02020603050405020304" pitchFamily="18" charset="0"/>
                <a:cs typeface="Times New Roman" panose="02020603050405020304" pitchFamily="18" charset="0"/>
              </a:rPr>
              <a:t>Età</a:t>
            </a:r>
            <a:r>
              <a:rPr lang="it-IT" dirty="0">
                <a:latin typeface="Times New Roman" panose="02020603050405020304" pitchFamily="18" charset="0"/>
                <a:cs typeface="Times New Roman" panose="02020603050405020304" pitchFamily="18" charset="0"/>
              </a:rPr>
              <a:t>	35</a:t>
            </a:r>
          </a:p>
          <a:p>
            <a:r>
              <a:rPr lang="it-IT" dirty="0">
                <a:latin typeface="Times New Roman" panose="02020603050405020304" pitchFamily="18" charset="0"/>
                <a:cs typeface="Times New Roman" panose="02020603050405020304" pitchFamily="18" charset="0"/>
              </a:rPr>
              <a:t>Sesso	Maschile</a:t>
            </a:r>
          </a:p>
          <a:p>
            <a:r>
              <a:rPr lang="it-IT" dirty="0">
                <a:latin typeface="Times New Roman" panose="02020603050405020304" pitchFamily="18" charset="0"/>
                <a:cs typeface="Times New Roman" panose="02020603050405020304" pitchFamily="18" charset="0"/>
              </a:rPr>
              <a:t>Peso	</a:t>
            </a:r>
            <a:r>
              <a:rPr lang="it-IT" dirty="0" smtClean="0">
                <a:latin typeface="Times New Roman" panose="02020603050405020304" pitchFamily="18" charset="0"/>
                <a:cs typeface="Times New Roman" panose="02020603050405020304" pitchFamily="18" charset="0"/>
              </a:rPr>
              <a:t>78 kg</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Altezza	180 cm</a:t>
            </a:r>
          </a:p>
          <a:p>
            <a:r>
              <a:rPr lang="it-IT" dirty="0">
                <a:latin typeface="Times New Roman" panose="02020603050405020304" pitchFamily="18" charset="0"/>
                <a:cs typeface="Times New Roman" panose="02020603050405020304" pitchFamily="18" charset="0"/>
              </a:rPr>
              <a:t>Attività </a:t>
            </a:r>
            <a:r>
              <a:rPr lang="it-IT" dirty="0" smtClean="0">
                <a:latin typeface="Times New Roman" panose="02020603050405020304" pitchFamily="18" charset="0"/>
                <a:cs typeface="Times New Roman" panose="02020603050405020304" pitchFamily="18" charset="0"/>
              </a:rPr>
              <a:t>lavorativa  Impiegato</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Attività </a:t>
            </a:r>
            <a:r>
              <a:rPr lang="it-IT" dirty="0" smtClean="0">
                <a:latin typeface="Times New Roman" panose="02020603050405020304" pitchFamily="18" charset="0"/>
                <a:cs typeface="Times New Roman" panose="02020603050405020304" pitchFamily="18" charset="0"/>
              </a:rPr>
              <a:t>fisica  Intensa</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Fabbisogno </a:t>
            </a:r>
            <a:r>
              <a:rPr lang="it-IT" dirty="0" smtClean="0">
                <a:latin typeface="Times New Roman" panose="02020603050405020304" pitchFamily="18" charset="0"/>
                <a:cs typeface="Times New Roman" panose="02020603050405020304" pitchFamily="18" charset="0"/>
              </a:rPr>
              <a:t>energetico  </a:t>
            </a:r>
            <a:r>
              <a:rPr lang="it-IT" dirty="0" smtClean="0">
                <a:latin typeface="Times New Roman" panose="02020603050405020304" pitchFamily="18" charset="0"/>
                <a:cs typeface="Times New Roman" panose="02020603050405020304" pitchFamily="18" charset="0"/>
              </a:rPr>
              <a:t>6.008 </a:t>
            </a:r>
            <a:r>
              <a:rPr lang="it-IT" dirty="0" smtClean="0">
                <a:latin typeface="Times New Roman" panose="02020603050405020304" pitchFamily="18" charset="0"/>
                <a:cs typeface="Times New Roman" panose="02020603050405020304" pitchFamily="18" charset="0"/>
              </a:rPr>
              <a:t>kcal al giorno</a:t>
            </a:r>
            <a:endParaRPr lang="it-IT" dirty="0">
              <a:latin typeface="Times New Roman" panose="02020603050405020304" pitchFamily="18" charset="0"/>
              <a:cs typeface="Times New Roman" panose="02020603050405020304" pitchFamily="18" charset="0"/>
            </a:endParaRPr>
          </a:p>
        </p:txBody>
      </p:sp>
      <p:sp>
        <p:nvSpPr>
          <p:cNvPr id="4" name="Rettangolo 3"/>
          <p:cNvSpPr/>
          <p:nvPr/>
        </p:nvSpPr>
        <p:spPr>
          <a:xfrm>
            <a:off x="4507455" y="3948058"/>
            <a:ext cx="4916244" cy="2585323"/>
          </a:xfrm>
          <a:prstGeom prst="rect">
            <a:avLst/>
          </a:prstGeom>
        </p:spPr>
        <p:txBody>
          <a:bodyPr wrap="square">
            <a:spAutoFit/>
          </a:bodyPr>
          <a:lstStyle/>
          <a:p>
            <a:r>
              <a:rPr lang="it-IT" b="1" dirty="0">
                <a:latin typeface="Times New Roman" panose="02020603050405020304" pitchFamily="18" charset="0"/>
                <a:cs typeface="Times New Roman" panose="02020603050405020304" pitchFamily="18" charset="0"/>
              </a:rPr>
              <a:t>FABBISOGNO </a:t>
            </a:r>
            <a:r>
              <a:rPr lang="it-IT" b="1" dirty="0" smtClean="0">
                <a:latin typeface="Times New Roman" panose="02020603050405020304" pitchFamily="18" charset="0"/>
                <a:cs typeface="Times New Roman" panose="02020603050405020304" pitchFamily="18" charset="0"/>
              </a:rPr>
              <a:t>ENERGETICO</a:t>
            </a:r>
          </a:p>
          <a:p>
            <a:r>
              <a:rPr lang="it-IT" b="1" dirty="0" smtClean="0">
                <a:latin typeface="Times New Roman" panose="02020603050405020304" pitchFamily="18" charset="0"/>
                <a:cs typeface="Times New Roman" panose="02020603050405020304" pitchFamily="18" charset="0"/>
              </a:rPr>
              <a:t>DELLA DONNA SPORTIVA</a:t>
            </a:r>
            <a:endParaRPr lang="it-IT" b="1"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Età	35</a:t>
            </a:r>
          </a:p>
          <a:p>
            <a:r>
              <a:rPr lang="it-IT" dirty="0">
                <a:latin typeface="Times New Roman" panose="02020603050405020304" pitchFamily="18" charset="0"/>
                <a:cs typeface="Times New Roman" panose="02020603050405020304" pitchFamily="18" charset="0"/>
              </a:rPr>
              <a:t>Sesso	Femminile</a:t>
            </a:r>
          </a:p>
          <a:p>
            <a:r>
              <a:rPr lang="it-IT" dirty="0">
                <a:latin typeface="Times New Roman" panose="02020603050405020304" pitchFamily="18" charset="0"/>
                <a:cs typeface="Times New Roman" panose="02020603050405020304" pitchFamily="18" charset="0"/>
              </a:rPr>
              <a:t>Peso	</a:t>
            </a:r>
            <a:r>
              <a:rPr lang="it-IT" dirty="0" smtClean="0">
                <a:latin typeface="Times New Roman" panose="02020603050405020304" pitchFamily="18" charset="0"/>
                <a:cs typeface="Times New Roman" panose="02020603050405020304" pitchFamily="18" charset="0"/>
              </a:rPr>
              <a:t>65 kg</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Altezza	173 cm</a:t>
            </a:r>
          </a:p>
          <a:p>
            <a:r>
              <a:rPr lang="it-IT" dirty="0">
                <a:latin typeface="Times New Roman" panose="02020603050405020304" pitchFamily="18" charset="0"/>
                <a:cs typeface="Times New Roman" panose="02020603050405020304" pitchFamily="18" charset="0"/>
              </a:rPr>
              <a:t>Attività </a:t>
            </a:r>
            <a:r>
              <a:rPr lang="it-IT" dirty="0" smtClean="0">
                <a:latin typeface="Times New Roman" panose="02020603050405020304" pitchFamily="18" charset="0"/>
                <a:cs typeface="Times New Roman" panose="02020603050405020304" pitchFamily="18" charset="0"/>
              </a:rPr>
              <a:t>lavorativa  Impiegato</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Attività </a:t>
            </a:r>
            <a:r>
              <a:rPr lang="it-IT" dirty="0" smtClean="0">
                <a:latin typeface="Times New Roman" panose="02020603050405020304" pitchFamily="18" charset="0"/>
                <a:cs typeface="Times New Roman" panose="02020603050405020304" pitchFamily="18" charset="0"/>
              </a:rPr>
              <a:t>fisica  Intensa</a:t>
            </a: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Fabbisogno </a:t>
            </a:r>
            <a:r>
              <a:rPr lang="it-IT" smtClean="0">
                <a:latin typeface="Times New Roman" panose="02020603050405020304" pitchFamily="18" charset="0"/>
                <a:cs typeface="Times New Roman" panose="02020603050405020304" pitchFamily="18" charset="0"/>
              </a:rPr>
              <a:t>energetico  </a:t>
            </a:r>
            <a:r>
              <a:rPr lang="it-IT" smtClean="0">
                <a:latin typeface="Times New Roman" panose="02020603050405020304" pitchFamily="18" charset="0"/>
                <a:cs typeface="Times New Roman" panose="02020603050405020304" pitchFamily="18" charset="0"/>
              </a:rPr>
              <a:t>4.287 </a:t>
            </a:r>
            <a:r>
              <a:rPr lang="it-IT" dirty="0" smtClean="0">
                <a:latin typeface="Times New Roman" panose="02020603050405020304" pitchFamily="18" charset="0"/>
                <a:cs typeface="Times New Roman" panose="02020603050405020304" pitchFamily="18" charset="0"/>
              </a:rPr>
              <a:t>kcal al giorno </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1026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80"/>
                                        </p:tgtEl>
                                        <p:attrNameLst>
                                          <p:attrName>style.visibility</p:attrName>
                                        </p:attrNameLst>
                                      </p:cBhvr>
                                      <p:to>
                                        <p:strVal val="visible"/>
                                      </p:to>
                                    </p:set>
                                    <p:animEffect transition="in" filter="wheel(1)">
                                      <p:cBhvr>
                                        <p:cTn id="7" dur="2000"/>
                                        <p:tgtEl>
                                          <p:spTgt spid="3080"/>
                                        </p:tgtEl>
                                      </p:cBhvr>
                                    </p:animEffect>
                                  </p:childTnLst>
                                </p:cTn>
                              </p:par>
                              <p:par>
                                <p:cTn id="8" presetID="21" presetClass="entr" presetSubtype="1" fill="hold" nodeType="withEffect">
                                  <p:stCondLst>
                                    <p:cond delay="0"/>
                                  </p:stCondLst>
                                  <p:childTnLst>
                                    <p:set>
                                      <p:cBhvr>
                                        <p:cTn id="9" dur="1" fill="hold">
                                          <p:stCondLst>
                                            <p:cond delay="0"/>
                                          </p:stCondLst>
                                        </p:cTn>
                                        <p:tgtEl>
                                          <p:spTgt spid="3078"/>
                                        </p:tgtEl>
                                        <p:attrNameLst>
                                          <p:attrName>style.visibility</p:attrName>
                                        </p:attrNameLst>
                                      </p:cBhvr>
                                      <p:to>
                                        <p:strVal val="visible"/>
                                      </p:to>
                                    </p:set>
                                    <p:animEffect transition="in" filter="wheel(1)">
                                      <p:cBhvr>
                                        <p:cTn id="10" dur="2000"/>
                                        <p:tgtEl>
                                          <p:spTgt spid="307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631506" y="5013181"/>
            <a:ext cx="2914844" cy="2149699"/>
          </a:xfrm>
        </p:spPr>
        <p:txBody>
          <a:bodyPr>
            <a:normAutofit/>
          </a:bodyPr>
          <a:lstStyle/>
          <a:p>
            <a:pPr marL="0" indent="0">
              <a:buNone/>
            </a:pPr>
            <a:r>
              <a:rPr lang="it-IT" sz="18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Il fast </a:t>
            </a:r>
            <a:r>
              <a:rPr lang="it-IT" sz="18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food</a:t>
            </a:r>
            <a:r>
              <a:rPr lang="it-IT" sz="18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un tipo di ristorazione alimentare incentrato sulla produzione e somministrazione veloce di</a:t>
            </a:r>
          </a:p>
          <a:p>
            <a:pPr marL="0" indent="0" algn="just">
              <a:buNone/>
            </a:pPr>
            <a:r>
              <a:rPr lang="it-IT" sz="18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alimenti                                                                  </a:t>
            </a:r>
          </a:p>
          <a:p>
            <a:pPr marL="0" indent="0">
              <a:buNone/>
            </a:pPr>
            <a:endParaRPr lang="it-IT" sz="1800" dirty="0"/>
          </a:p>
        </p:txBody>
      </p:sp>
      <p:pic>
        <p:nvPicPr>
          <p:cNvPr id="2050" name="Picture 2" descr="C:\Users\alunno9.PC9INF1\Downloads\fast foo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0303" y="1916832"/>
            <a:ext cx="5343128" cy="2671564"/>
          </a:xfrm>
          <a:prstGeom prst="rect">
            <a:avLst/>
          </a:prstGeom>
          <a:ln w="228600" cap="sq" cmpd="thickThin">
            <a:no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Rettangolo 3"/>
          <p:cNvSpPr/>
          <p:nvPr/>
        </p:nvSpPr>
        <p:spPr>
          <a:xfrm>
            <a:off x="4751003" y="5013180"/>
            <a:ext cx="7704856" cy="1508105"/>
          </a:xfrm>
          <a:prstGeom prst="rect">
            <a:avLst/>
          </a:prstGeom>
        </p:spPr>
        <p:txBody>
          <a:bodyPr wrap="square">
            <a:spAutoFit/>
          </a:bodyPr>
          <a:lstStyle/>
          <a:p>
            <a:r>
              <a:rPr lang="it-IT" sz="2000" dirty="0">
                <a:solidFill>
                  <a:prstClr val="black"/>
                </a:solidFill>
                <a:latin typeface="Times New Roman" panose="02020603050405020304" pitchFamily="18" charset="0"/>
                <a:cs typeface="Times New Roman" panose="02020603050405020304" pitchFamily="18" charset="0"/>
              </a:rPr>
              <a:t>Rischi:</a:t>
            </a:r>
          </a:p>
          <a:p>
            <a:pPr marL="285750" indent="-285750">
              <a:buFont typeface="Arial" panose="020B0604020202020204" pitchFamily="34" charset="0"/>
              <a:buChar char="•"/>
            </a:pPr>
            <a:r>
              <a:rPr lang="it-IT" dirty="0">
                <a:solidFill>
                  <a:prstClr val="black"/>
                </a:solidFill>
                <a:latin typeface="Times New Roman" panose="02020603050405020304" pitchFamily="18" charset="0"/>
                <a:cs typeface="Times New Roman" panose="02020603050405020304" pitchFamily="18" charset="0"/>
              </a:rPr>
              <a:t>scarsa qualità nutrizionale dei cibi «spazzatura»</a:t>
            </a:r>
          </a:p>
          <a:p>
            <a:pPr marL="285750" indent="-285750">
              <a:buFont typeface="Arial" panose="020B0604020202020204" pitchFamily="34" charset="0"/>
              <a:buChar char="•"/>
            </a:pPr>
            <a:r>
              <a:rPr lang="it-IT" dirty="0">
                <a:solidFill>
                  <a:prstClr val="black"/>
                </a:solidFill>
                <a:latin typeface="Times New Roman" panose="02020603050405020304" pitchFamily="18" charset="0"/>
                <a:cs typeface="Times New Roman" panose="02020603050405020304" pitchFamily="18" charset="0"/>
              </a:rPr>
              <a:t>presenza di molecole tossiche</a:t>
            </a:r>
          </a:p>
          <a:p>
            <a:pPr marL="285750" indent="-285750">
              <a:buFont typeface="Arial" panose="020B0604020202020204" pitchFamily="34" charset="0"/>
              <a:buChar char="•"/>
            </a:pPr>
            <a:r>
              <a:rPr lang="it-IT" dirty="0">
                <a:solidFill>
                  <a:prstClr val="black"/>
                </a:solidFill>
                <a:latin typeface="Times New Roman" panose="02020603050405020304" pitchFamily="18" charset="0"/>
                <a:cs typeface="Times New Roman" panose="02020603050405020304" pitchFamily="18" charset="0"/>
              </a:rPr>
              <a:t>probabilità di intossicazioni o infezioni </a:t>
            </a:r>
            <a:r>
              <a:rPr lang="it-IT" dirty="0" smtClean="0">
                <a:solidFill>
                  <a:prstClr val="black"/>
                </a:solidFill>
                <a:latin typeface="Times New Roman" panose="02020603050405020304" pitchFamily="18" charset="0"/>
                <a:cs typeface="Times New Roman" panose="02020603050405020304" pitchFamily="18" charset="0"/>
              </a:rPr>
              <a:t>alimentari legati </a:t>
            </a:r>
            <a:r>
              <a:rPr lang="it-IT" dirty="0">
                <a:solidFill>
                  <a:prstClr val="black"/>
                </a:solidFill>
                <a:latin typeface="Times New Roman" panose="02020603050405020304" pitchFamily="18" charset="0"/>
                <a:cs typeface="Times New Roman" panose="02020603050405020304" pitchFamily="18" charset="0"/>
              </a:rPr>
              <a:t>alla diseducazione alimentare</a:t>
            </a:r>
          </a:p>
        </p:txBody>
      </p:sp>
      <p:sp>
        <p:nvSpPr>
          <p:cNvPr id="5" name="Titolo 4"/>
          <p:cNvSpPr>
            <a:spLocks noGrp="1"/>
          </p:cNvSpPr>
          <p:nvPr>
            <p:ph type="title"/>
          </p:nvPr>
        </p:nvSpPr>
        <p:spPr/>
        <p:txBody>
          <a:bodyPr/>
          <a:lstStyle/>
          <a:p>
            <a:r>
              <a:rPr lang="it-IT" dirty="0" smtClean="0">
                <a:solidFill>
                  <a:srgbClr val="FF0000"/>
                </a:solidFill>
                <a:latin typeface="Times New Roman" panose="02020603050405020304" pitchFamily="18" charset="0"/>
                <a:cs typeface="Times New Roman" panose="02020603050405020304" pitchFamily="18" charset="0"/>
              </a:rPr>
              <a:t>Fast </a:t>
            </a:r>
            <a:r>
              <a:rPr lang="it-IT" dirty="0" err="1" smtClean="0">
                <a:solidFill>
                  <a:srgbClr val="FF0000"/>
                </a:solidFill>
                <a:latin typeface="Times New Roman" panose="02020603050405020304" pitchFamily="18" charset="0"/>
                <a:cs typeface="Times New Roman" panose="02020603050405020304" pitchFamily="18" charset="0"/>
              </a:rPr>
              <a:t>food</a:t>
            </a:r>
            <a:r>
              <a:rPr lang="it-IT" dirty="0" smtClean="0">
                <a:solidFill>
                  <a:srgbClr val="FF0000"/>
                </a:solidFill>
                <a:latin typeface="Times New Roman" panose="02020603050405020304" pitchFamily="18" charset="0"/>
                <a:cs typeface="Times New Roman" panose="02020603050405020304" pitchFamily="18" charset="0"/>
              </a:rPr>
              <a:t> si/no?</a:t>
            </a:r>
            <a:endParaRPr lang="it-IT"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09836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0630" y="346503"/>
            <a:ext cx="11570479" cy="6151414"/>
          </a:xfrm>
        </p:spPr>
        <p:txBody>
          <a:bodyPr>
            <a:normAutofit/>
          </a:bodyPr>
          <a:lstStyle/>
          <a:p>
            <a:pPr marL="0" indent="0">
              <a:buNone/>
            </a:pPr>
            <a:r>
              <a:rPr lang="it-IT" dirty="0" smtClean="0">
                <a:solidFill>
                  <a:srgbClr val="FF0000"/>
                </a:solidFill>
                <a:latin typeface="Times New Roman" panose="02020603050405020304" pitchFamily="18" charset="0"/>
                <a:cs typeface="Times New Roman" panose="02020603050405020304" pitchFamily="18" charset="0"/>
              </a:rPr>
              <a:t>                             </a:t>
            </a:r>
            <a:r>
              <a:rPr lang="it-IT" sz="4400" b="1" dirty="0" smtClean="0">
                <a:solidFill>
                  <a:srgbClr val="FF0000"/>
                </a:solidFill>
                <a:latin typeface="Times New Roman" panose="02020603050405020304" pitchFamily="18" charset="0"/>
                <a:cs typeface="Times New Roman" panose="02020603050405020304" pitchFamily="18" charset="0"/>
              </a:rPr>
              <a:t>Cibi spazzatura - junk </a:t>
            </a:r>
            <a:r>
              <a:rPr lang="it-IT" sz="4400" b="1" dirty="0" err="1" smtClean="0">
                <a:solidFill>
                  <a:srgbClr val="FF0000"/>
                </a:solidFill>
                <a:latin typeface="Times New Roman" panose="02020603050405020304" pitchFamily="18" charset="0"/>
                <a:cs typeface="Times New Roman" panose="02020603050405020304" pitchFamily="18" charset="0"/>
              </a:rPr>
              <a:t>food</a:t>
            </a:r>
            <a:endParaRPr lang="it-IT" sz="4400" b="1" dirty="0" smtClean="0">
              <a:solidFill>
                <a:srgbClr val="FF0000"/>
              </a:solidFill>
              <a:latin typeface="Times New Roman" panose="02020603050405020304" pitchFamily="18" charset="0"/>
              <a:cs typeface="Times New Roman" panose="02020603050405020304" pitchFamily="18" charset="0"/>
            </a:endParaRPr>
          </a:p>
          <a:p>
            <a:pPr marL="0" indent="0" algn="just">
              <a:buNone/>
            </a:pPr>
            <a:endParaRPr lang="it-IT" sz="1600" dirty="0" smtClean="0">
              <a:latin typeface="Times New Roman" panose="02020603050405020304" pitchFamily="18" charset="0"/>
              <a:cs typeface="Times New Roman" panose="02020603050405020304" pitchFamily="18" charset="0"/>
            </a:endParaRPr>
          </a:p>
          <a:p>
            <a:pPr marL="0" indent="0" algn="just">
              <a:buNone/>
            </a:pPr>
            <a:r>
              <a:rPr lang="it-IT" sz="1800" dirty="0" smtClean="0">
                <a:latin typeface="Times New Roman" panose="02020603050405020304" pitchFamily="18" charset="0"/>
                <a:cs typeface="Times New Roman" panose="02020603050405020304" pitchFamily="18" charset="0"/>
              </a:rPr>
              <a:t>Tutte </a:t>
            </a:r>
            <a:r>
              <a:rPr lang="it-IT" sz="1800" dirty="0">
                <a:latin typeface="Times New Roman" panose="02020603050405020304" pitchFamily="18" charset="0"/>
                <a:cs typeface="Times New Roman" panose="02020603050405020304" pitchFamily="18" charset="0"/>
              </a:rPr>
              <a:t>le forme di fast </a:t>
            </a:r>
            <a:r>
              <a:rPr lang="it-IT" sz="1800" dirty="0" err="1">
                <a:latin typeface="Times New Roman" panose="02020603050405020304" pitchFamily="18" charset="0"/>
                <a:cs typeface="Times New Roman" panose="02020603050405020304" pitchFamily="18" charset="0"/>
              </a:rPr>
              <a:t>food</a:t>
            </a:r>
            <a:r>
              <a:rPr lang="it-IT" sz="1800" dirty="0">
                <a:latin typeface="Times New Roman" panose="02020603050405020304" pitchFamily="18" charset="0"/>
                <a:cs typeface="Times New Roman" panose="02020603050405020304" pitchFamily="18" charset="0"/>
              </a:rPr>
              <a:t> non possiedono un bilancio nutrizionale idoneo </a:t>
            </a:r>
            <a:r>
              <a:rPr lang="it-IT" sz="1800" dirty="0" smtClean="0">
                <a:latin typeface="Times New Roman" panose="02020603050405020304" pitchFamily="18" charset="0"/>
                <a:cs typeface="Times New Roman" panose="02020603050405020304" pitchFamily="18" charset="0"/>
              </a:rPr>
              <a:t>ognuno </a:t>
            </a:r>
            <a:r>
              <a:rPr lang="it-IT" sz="1800" dirty="0">
                <a:latin typeface="Times New Roman" panose="02020603050405020304" pitchFamily="18" charset="0"/>
                <a:cs typeface="Times New Roman" panose="02020603050405020304" pitchFamily="18" charset="0"/>
              </a:rPr>
              <a:t>di </a:t>
            </a:r>
            <a:r>
              <a:rPr lang="it-IT" sz="1800" dirty="0" smtClean="0">
                <a:latin typeface="Times New Roman" panose="02020603050405020304" pitchFamily="18" charset="0"/>
                <a:cs typeface="Times New Roman" panose="02020603050405020304" pitchFamily="18" charset="0"/>
              </a:rPr>
              <a:t>essi possiede una o più</a:t>
            </a:r>
          </a:p>
          <a:p>
            <a:pPr marL="0" indent="0" algn="just">
              <a:buNone/>
            </a:pPr>
            <a:r>
              <a:rPr lang="it-IT" sz="2000" b="1" dirty="0">
                <a:latin typeface="Times New Roman" panose="02020603050405020304" pitchFamily="18" charset="0"/>
                <a:cs typeface="Times New Roman" panose="02020603050405020304" pitchFamily="18" charset="0"/>
              </a:rPr>
              <a:t>C</a:t>
            </a:r>
            <a:r>
              <a:rPr lang="it-IT" sz="2000" b="1" dirty="0" smtClean="0">
                <a:latin typeface="Times New Roman" panose="02020603050405020304" pitchFamily="18" charset="0"/>
                <a:cs typeface="Times New Roman" panose="02020603050405020304" pitchFamily="18" charset="0"/>
              </a:rPr>
              <a:t>aratteristiche negative: </a:t>
            </a:r>
          </a:p>
          <a:p>
            <a:pPr algn="just"/>
            <a:r>
              <a:rPr lang="it-IT" sz="1800" dirty="0" smtClean="0">
                <a:latin typeface="Times New Roman" panose="02020603050405020304" pitchFamily="18" charset="0"/>
                <a:cs typeface="Times New Roman" panose="02020603050405020304" pitchFamily="18" charset="0"/>
              </a:rPr>
              <a:t>Densità </a:t>
            </a:r>
            <a:r>
              <a:rPr lang="it-IT" sz="1800" dirty="0">
                <a:latin typeface="Times New Roman" panose="02020603050405020304" pitchFamily="18" charset="0"/>
                <a:cs typeface="Times New Roman" panose="02020603050405020304" pitchFamily="18" charset="0"/>
              </a:rPr>
              <a:t>energetica elevata</a:t>
            </a:r>
            <a:endParaRPr lang="it-IT" sz="1800" dirty="0" smtClean="0">
              <a:latin typeface="Times New Roman" panose="02020603050405020304" pitchFamily="18" charset="0"/>
              <a:cs typeface="Times New Roman" panose="02020603050405020304" pitchFamily="18" charset="0"/>
            </a:endParaRPr>
          </a:p>
          <a:p>
            <a:pPr algn="just"/>
            <a:r>
              <a:rPr lang="it-IT" sz="1800" dirty="0" smtClean="0">
                <a:latin typeface="Times New Roman" panose="02020603050405020304" pitchFamily="18" charset="0"/>
                <a:cs typeface="Times New Roman" panose="02020603050405020304" pitchFamily="18" charset="0"/>
              </a:rPr>
              <a:t>Basso </a:t>
            </a:r>
            <a:r>
              <a:rPr lang="it-IT" sz="1800" dirty="0">
                <a:latin typeface="Times New Roman" panose="02020603050405020304" pitchFamily="18" charset="0"/>
                <a:cs typeface="Times New Roman" panose="02020603050405020304" pitchFamily="18" charset="0"/>
              </a:rPr>
              <a:t>quantitativo di acqua , pochi sali minerali e vitamine tipici degli ortaggi freschi</a:t>
            </a:r>
          </a:p>
          <a:p>
            <a:pPr algn="just"/>
            <a:r>
              <a:rPr lang="it-IT" sz="1800" dirty="0">
                <a:latin typeface="Times New Roman" panose="02020603050405020304" pitchFamily="18" charset="0"/>
                <a:cs typeface="Times New Roman" panose="02020603050405020304" pitchFamily="18" charset="0"/>
              </a:rPr>
              <a:t>Apporto notevole di: grassi saturi, idrogenati e colesterolo; ma anche di saccarosio e/o dolcificanti, e alcol</a:t>
            </a:r>
          </a:p>
          <a:p>
            <a:pPr algn="just"/>
            <a:r>
              <a:rPr lang="it-IT" sz="1800" dirty="0">
                <a:latin typeface="Times New Roman" panose="02020603050405020304" pitchFamily="18" charset="0"/>
                <a:cs typeface="Times New Roman" panose="02020603050405020304" pitchFamily="18" charset="0"/>
              </a:rPr>
              <a:t>Basso quantitativo di fibra alimentare</a:t>
            </a:r>
          </a:p>
          <a:p>
            <a:pPr algn="just"/>
            <a:r>
              <a:rPr lang="it-IT" sz="1800" dirty="0">
                <a:latin typeface="Times New Roman" panose="02020603050405020304" pitchFamily="18" charset="0"/>
                <a:cs typeface="Times New Roman" panose="02020603050405020304" pitchFamily="18" charset="0"/>
              </a:rPr>
              <a:t>Alta razione di cloruro di sodio</a:t>
            </a:r>
          </a:p>
          <a:p>
            <a:pPr algn="just"/>
            <a:r>
              <a:rPr lang="it-IT" sz="1800" dirty="0">
                <a:latin typeface="Times New Roman" panose="02020603050405020304" pitchFamily="18" charset="0"/>
                <a:cs typeface="Times New Roman" panose="02020603050405020304" pitchFamily="18" charset="0"/>
              </a:rPr>
              <a:t>Scarsa concentrazione di grassi essenziali</a:t>
            </a:r>
          </a:p>
          <a:p>
            <a:pPr marL="0" indent="0" algn="just">
              <a:buNone/>
            </a:pPr>
            <a:endParaRPr lang="it-IT" sz="1600" dirty="0">
              <a:latin typeface="Times New Roman" panose="02020603050405020304" pitchFamily="18" charset="0"/>
              <a:cs typeface="Times New Roman" panose="02020603050405020304" pitchFamily="18"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520" y="3422210"/>
            <a:ext cx="5065712" cy="321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tangolo 1"/>
          <p:cNvSpPr/>
          <p:nvPr/>
        </p:nvSpPr>
        <p:spPr>
          <a:xfrm>
            <a:off x="3" y="4187817"/>
            <a:ext cx="6884893" cy="1477328"/>
          </a:xfrm>
          <a:prstGeom prst="rect">
            <a:avLst/>
          </a:prstGeom>
        </p:spPr>
        <p:txBody>
          <a:bodyPr wrap="square">
            <a:spAutoFit/>
          </a:bodyPr>
          <a:lstStyle/>
          <a:p>
            <a:pPr algn="just"/>
            <a:r>
              <a:rPr lang="it-IT" sz="2000" b="1" dirty="0">
                <a:latin typeface="Times New Roman" panose="02020603050405020304" pitchFamily="18" charset="0"/>
                <a:cs typeface="Times New Roman" panose="02020603050405020304" pitchFamily="18" charset="0"/>
              </a:rPr>
              <a:t>Molecole </a:t>
            </a:r>
            <a:r>
              <a:rPr lang="it-IT" sz="2000" b="1" dirty="0" smtClean="0">
                <a:latin typeface="Times New Roman" panose="02020603050405020304" pitchFamily="18" charset="0"/>
                <a:cs typeface="Times New Roman" panose="02020603050405020304" pitchFamily="18" charset="0"/>
              </a:rPr>
              <a:t>tossiche:</a:t>
            </a:r>
          </a:p>
          <a:p>
            <a:pPr algn="just"/>
            <a:endParaRPr lang="it-IT" sz="1600" dirty="0" smtClean="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Idrocarburi </a:t>
            </a:r>
            <a:r>
              <a:rPr lang="it-IT" dirty="0">
                <a:latin typeface="Times New Roman" panose="02020603050405020304" pitchFamily="18" charset="0"/>
                <a:cs typeface="Times New Roman" panose="02020603050405020304" pitchFamily="18" charset="0"/>
              </a:rPr>
              <a:t>policiclici aromatici e relativi </a:t>
            </a:r>
            <a:r>
              <a:rPr lang="it-IT" dirty="0" smtClean="0">
                <a:latin typeface="Times New Roman" panose="02020603050405020304" pitchFamily="18" charset="0"/>
                <a:cs typeface="Times New Roman" panose="02020603050405020304" pitchFamily="18" charset="0"/>
              </a:rPr>
              <a:t>epossidi </a:t>
            </a:r>
            <a:r>
              <a:rPr lang="it-IT" dirty="0">
                <a:latin typeface="Times New Roman" panose="02020603050405020304" pitchFamily="18" charset="0"/>
                <a:cs typeface="Times New Roman" panose="02020603050405020304" pitchFamily="18" charset="0"/>
              </a:rPr>
              <a:t>(metaboliti epatici)</a:t>
            </a:r>
          </a:p>
          <a:p>
            <a:pPr marL="285750" lvl="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Acroleina e formaldeide </a:t>
            </a:r>
          </a:p>
          <a:p>
            <a:pPr marL="285750" lvl="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Acrilamide</a:t>
            </a:r>
          </a:p>
        </p:txBody>
      </p:sp>
    </p:spTree>
    <p:extLst>
      <p:ext uri="{BB962C8B-B14F-4D97-AF65-F5344CB8AC3E}">
        <p14:creationId xmlns:p14="http://schemas.microsoft.com/office/powerpoint/2010/main" val="1465234648"/>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solidFill>
                  <a:srgbClr val="FF0000"/>
                </a:solidFill>
                <a:latin typeface="Times New Roman" panose="02020603050405020304" pitchFamily="18" charset="0"/>
                <a:cs typeface="Times New Roman" panose="02020603050405020304" pitchFamily="18" charset="0"/>
              </a:rPr>
              <a:t>Acrilamide</a:t>
            </a:r>
            <a:endParaRPr lang="it-IT" sz="4000" dirty="0">
              <a:solidFill>
                <a:srgbClr val="FF000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a:xfrm>
            <a:off x="609600" y="3983529"/>
            <a:ext cx="10972800" cy="2142639"/>
          </a:xfrm>
        </p:spPr>
        <p:txBody>
          <a:bodyPr>
            <a:normAutofit/>
          </a:bodyPr>
          <a:lstStyle/>
          <a:p>
            <a:pPr marL="0" indent="0">
              <a:buNone/>
            </a:pPr>
            <a:endParaRPr lang="it-IT" sz="1800" dirty="0" smtClean="0">
              <a:latin typeface="Times New Roman" panose="02020603050405020304" pitchFamily="18" charset="0"/>
              <a:cs typeface="Times New Roman" panose="02020603050405020304" pitchFamily="18" charset="0"/>
            </a:endParaRPr>
          </a:p>
          <a:p>
            <a:pPr marL="0" indent="0">
              <a:buNone/>
            </a:pPr>
            <a:r>
              <a:rPr lang="it-IT" sz="1800" dirty="0" smtClean="0">
                <a:latin typeface="Times New Roman" panose="02020603050405020304" pitchFamily="18" charset="0"/>
                <a:cs typeface="Times New Roman" panose="02020603050405020304" pitchFamily="18" charset="0"/>
              </a:rPr>
              <a:t>L'acrilamide, </a:t>
            </a:r>
            <a:r>
              <a:rPr lang="it-IT" sz="1800" dirty="0">
                <a:latin typeface="Times New Roman" panose="02020603050405020304" pitchFamily="18" charset="0"/>
                <a:cs typeface="Times New Roman" panose="02020603050405020304" pitchFamily="18" charset="0"/>
              </a:rPr>
              <a:t>è </a:t>
            </a:r>
            <a:r>
              <a:rPr lang="it-IT" sz="1800" dirty="0" smtClean="0">
                <a:latin typeface="Times New Roman" panose="02020603050405020304" pitchFamily="18" charset="0"/>
                <a:cs typeface="Times New Roman" panose="02020603050405020304" pitchFamily="18" charset="0"/>
              </a:rPr>
              <a:t>l'ammide</a:t>
            </a:r>
            <a:r>
              <a:rPr lang="it-IT" sz="1800" dirty="0">
                <a:latin typeface="Times New Roman" panose="02020603050405020304" pitchFamily="18" charset="0"/>
                <a:cs typeface="Times New Roman" panose="02020603050405020304" pitchFamily="18" charset="0"/>
              </a:rPr>
              <a:t> dell'acido acrilico. A temperatura ambiente si presenta come un solido cristallino incolore o leggermente </a:t>
            </a:r>
            <a:r>
              <a:rPr lang="it-IT" sz="1800" dirty="0" smtClean="0">
                <a:latin typeface="Times New Roman" panose="02020603050405020304" pitchFamily="18" charset="0"/>
                <a:cs typeface="Times New Roman" panose="02020603050405020304" pitchFamily="18" charset="0"/>
              </a:rPr>
              <a:t>bianco </a:t>
            </a:r>
            <a:r>
              <a:rPr lang="it-IT" sz="1800" dirty="0">
                <a:latin typeface="Times New Roman" panose="02020603050405020304" pitchFamily="18" charset="0"/>
                <a:cs typeface="Times New Roman" panose="02020603050405020304" pitchFamily="18" charset="0"/>
              </a:rPr>
              <a:t>avente odore non </a:t>
            </a:r>
            <a:r>
              <a:rPr lang="it-IT" sz="1800" dirty="0" smtClean="0">
                <a:latin typeface="Times New Roman" panose="02020603050405020304" pitchFamily="18" charset="0"/>
                <a:cs typeface="Times New Roman" panose="02020603050405020304" pitchFamily="18" charset="0"/>
              </a:rPr>
              <a:t>percettibile che </a:t>
            </a:r>
            <a:r>
              <a:rPr lang="it-IT" sz="1800" dirty="0">
                <a:latin typeface="Times New Roman" panose="02020603050405020304" pitchFamily="18" charset="0"/>
                <a:cs typeface="Times New Roman" panose="02020603050405020304" pitchFamily="18" charset="0"/>
              </a:rPr>
              <a:t>in forma pulverulenta viene facilmente inalato con effetti potenzialmente </a:t>
            </a:r>
            <a:r>
              <a:rPr lang="it-IT" sz="1800" dirty="0" smtClean="0">
                <a:latin typeface="Times New Roman" panose="02020603050405020304" pitchFamily="18" charset="0"/>
                <a:cs typeface="Times New Roman" panose="02020603050405020304" pitchFamily="18" charset="0"/>
              </a:rPr>
              <a:t>molto pericolosi. Viene </a:t>
            </a:r>
            <a:r>
              <a:rPr lang="it-IT" sz="1800" dirty="0">
                <a:latin typeface="Times New Roman" panose="02020603050405020304" pitchFamily="18" charset="0"/>
                <a:cs typeface="Times New Roman" panose="02020603050405020304" pitchFamily="18" charset="0"/>
              </a:rPr>
              <a:t>prodotta, </a:t>
            </a:r>
            <a:r>
              <a:rPr lang="it-IT" sz="1800" dirty="0" smtClean="0">
                <a:latin typeface="Times New Roman" panose="02020603050405020304" pitchFamily="18" charset="0"/>
                <a:cs typeface="Times New Roman" panose="02020603050405020304" pitchFamily="18" charset="0"/>
              </a:rPr>
              <a:t>in seguito all’idrolisi dei</a:t>
            </a:r>
            <a:r>
              <a:rPr lang="it-IT" sz="1800" dirty="0">
                <a:latin typeface="Times New Roman" panose="02020603050405020304" pitchFamily="18" charset="0"/>
                <a:cs typeface="Times New Roman" panose="02020603050405020304" pitchFamily="18" charset="0"/>
              </a:rPr>
              <a:t> grassi, reazione che </a:t>
            </a:r>
            <a:r>
              <a:rPr lang="it-IT" sz="1800" dirty="0" smtClean="0">
                <a:latin typeface="Times New Roman" panose="02020603050405020304" pitchFamily="18" charset="0"/>
                <a:cs typeface="Times New Roman" panose="02020603050405020304" pitchFamily="18" charset="0"/>
              </a:rPr>
              <a:t>avviene durante </a:t>
            </a:r>
            <a:r>
              <a:rPr lang="it-IT" sz="1800" dirty="0">
                <a:latin typeface="Times New Roman" panose="02020603050405020304" pitchFamily="18" charset="0"/>
                <a:cs typeface="Times New Roman" panose="02020603050405020304" pitchFamily="18" charset="0"/>
              </a:rPr>
              <a:t>la frittura </a:t>
            </a:r>
            <a:r>
              <a:rPr lang="it-IT" sz="1800" dirty="0" smtClean="0">
                <a:latin typeface="Times New Roman" panose="02020603050405020304" pitchFamily="18" charset="0"/>
                <a:cs typeface="Times New Roman" panose="02020603050405020304" pitchFamily="18" charset="0"/>
              </a:rPr>
              <a:t>dei cibi, a temperature maggiori del il</a:t>
            </a:r>
            <a:r>
              <a:rPr lang="it-IT" sz="1800" dirty="0">
                <a:latin typeface="Times New Roman" panose="02020603050405020304" pitchFamily="18" charset="0"/>
                <a:cs typeface="Times New Roman" panose="02020603050405020304" pitchFamily="18" charset="0"/>
              </a:rPr>
              <a:t> punto di fumo dell'olio </a:t>
            </a:r>
            <a:r>
              <a:rPr lang="it-IT" sz="1800" dirty="0" smtClean="0">
                <a:latin typeface="Times New Roman" panose="02020603050405020304" pitchFamily="18" charset="0"/>
                <a:cs typeface="Times New Roman" panose="02020603050405020304" pitchFamily="18" charset="0"/>
              </a:rPr>
              <a:t>utilizzato</a:t>
            </a:r>
            <a:endParaRPr lang="it-IT" sz="1800" dirty="0">
              <a:latin typeface="Times New Roman" panose="02020603050405020304" pitchFamily="18" charset="0"/>
              <a:cs typeface="Times New Roman" panose="02020603050405020304" pitchFamily="18" charset="0"/>
            </a:endParaRPr>
          </a:p>
        </p:txBody>
      </p:sp>
      <p:pic>
        <p:nvPicPr>
          <p:cNvPr id="4098" name="Picture 2" descr="formula di struttur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4364" y="1932338"/>
            <a:ext cx="2616445" cy="164836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isultati immagini per patatine fritte mcdonald'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6933" y="1556672"/>
            <a:ext cx="4456571" cy="2399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853812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anim calcmode="lin" valueType="num">
                                      <p:cBhvr additive="base">
                                        <p:cTn id="7" dur="500" fill="hold"/>
                                        <p:tgtEl>
                                          <p:spTgt spid="4102"/>
                                        </p:tgtEl>
                                        <p:attrNameLst>
                                          <p:attrName>ppt_x</p:attrName>
                                        </p:attrNameLst>
                                      </p:cBhvr>
                                      <p:tavLst>
                                        <p:tav tm="0">
                                          <p:val>
                                            <p:strVal val="#ppt_x"/>
                                          </p:val>
                                        </p:tav>
                                        <p:tav tm="100000">
                                          <p:val>
                                            <p:strVal val="#ppt_x"/>
                                          </p:val>
                                        </p:tav>
                                      </p:tavLst>
                                    </p:anim>
                                    <p:anim calcmode="lin" valueType="num">
                                      <p:cBhvr additive="base">
                                        <p:cTn id="8" dur="500" fill="hold"/>
                                        <p:tgtEl>
                                          <p:spTgt spid="410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additive="base">
                                        <p:cTn id="11" dur="500" fill="hold"/>
                                        <p:tgtEl>
                                          <p:spTgt spid="4098"/>
                                        </p:tgtEl>
                                        <p:attrNameLst>
                                          <p:attrName>ppt_x</p:attrName>
                                        </p:attrNameLst>
                                      </p:cBhvr>
                                      <p:tavLst>
                                        <p:tav tm="0">
                                          <p:val>
                                            <p:strVal val="#ppt_x"/>
                                          </p:val>
                                        </p:tav>
                                        <p:tav tm="100000">
                                          <p:val>
                                            <p:strVal val="#ppt_x"/>
                                          </p:val>
                                        </p:tav>
                                      </p:tavLst>
                                    </p:anim>
                                    <p:anim calcmode="lin" valueType="num">
                                      <p:cBhvr additive="base">
                                        <p:cTn id="12"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329901" y="214522"/>
            <a:ext cx="10515600" cy="1325563"/>
          </a:xfrm>
        </p:spPr>
        <p:txBody>
          <a:bodyPr>
            <a:normAutofit/>
          </a:bodyPr>
          <a:lstStyle/>
          <a:p>
            <a:pPr algn="ctr"/>
            <a:r>
              <a:rPr lang="it-IT" sz="4000" b="1" dirty="0" smtClean="0">
                <a:solidFill>
                  <a:srgbClr val="FF0000"/>
                </a:solidFill>
                <a:latin typeface="Times New Roman" panose="02020603050405020304" pitchFamily="18" charset="0"/>
                <a:cs typeface="Times New Roman" panose="02020603050405020304" pitchFamily="18" charset="0"/>
              </a:rPr>
              <a:t>ALIMENTAZIONE E MALATTIE </a:t>
            </a:r>
            <a:endParaRPr lang="it-IT" sz="4000" b="1" dirty="0">
              <a:solidFill>
                <a:srgbClr val="FF0000"/>
              </a:solidFill>
              <a:latin typeface="Times New Roman" panose="02020603050405020304" pitchFamily="18" charset="0"/>
              <a:cs typeface="Times New Roman" panose="02020603050405020304" pitchFamily="18" charset="0"/>
            </a:endParaRPr>
          </a:p>
        </p:txBody>
      </p:sp>
      <p:pic>
        <p:nvPicPr>
          <p:cNvPr id="1026" name="Picture 2" descr="Risultati immagini per le malattie dell'alimentazione"/>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614104" y="1952942"/>
            <a:ext cx="4351338" cy="4351338"/>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p:cNvSpPr txBox="1"/>
          <p:nvPr/>
        </p:nvSpPr>
        <p:spPr>
          <a:xfrm>
            <a:off x="329901" y="1952942"/>
            <a:ext cx="6361355" cy="2923877"/>
          </a:xfrm>
          <a:prstGeom prst="rect">
            <a:avLst/>
          </a:prstGeom>
          <a:noFill/>
        </p:spPr>
        <p:txBody>
          <a:bodyPr wrap="square" rtlCol="0">
            <a:spAutoFit/>
          </a:bodyPr>
          <a:lstStyle/>
          <a:p>
            <a:r>
              <a:rPr lang="it-IT" sz="2000" b="1" dirty="0" smtClean="0">
                <a:latin typeface="Times New Roman" panose="02020603050405020304" pitchFamily="18" charset="0"/>
                <a:cs typeface="Times New Roman" panose="02020603050405020304" pitchFamily="18" charset="0"/>
              </a:rPr>
              <a:t>Rischi che derivano da un’alimentazione non corretta:</a:t>
            </a:r>
          </a:p>
          <a:p>
            <a:endParaRPr lang="it-IT"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ipertensione </a:t>
            </a:r>
            <a:r>
              <a:rPr lang="it-IT" dirty="0" smtClean="0">
                <a:latin typeface="Times New Roman" panose="02020603050405020304" pitchFamily="18" charset="0"/>
                <a:cs typeface="Times New Roman" panose="02020603050405020304" pitchFamily="18" charset="0"/>
              </a:rPr>
              <a:t>arteriosa</a:t>
            </a:r>
            <a:endParaRPr lang="it-IT"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malattie dell'apparato </a:t>
            </a:r>
            <a:r>
              <a:rPr lang="it-IT" dirty="0" smtClean="0">
                <a:latin typeface="Times New Roman" panose="02020603050405020304" pitchFamily="18" charset="0"/>
                <a:cs typeface="Times New Roman" panose="02020603050405020304" pitchFamily="18" charset="0"/>
              </a:rPr>
              <a:t>cardiocircolatorio</a:t>
            </a:r>
          </a:p>
          <a:p>
            <a:pPr marL="342900" indent="-34290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sovrappeso </a:t>
            </a:r>
            <a:r>
              <a:rPr lang="it-IT" dirty="0">
                <a:latin typeface="Times New Roman" panose="02020603050405020304" pitchFamily="18" charset="0"/>
                <a:cs typeface="Times New Roman" panose="02020603050405020304" pitchFamily="18" charset="0"/>
              </a:rPr>
              <a:t>e obesità</a:t>
            </a:r>
          </a:p>
          <a:p>
            <a:pPr marL="342900" indent="-34290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malattie </a:t>
            </a:r>
            <a:r>
              <a:rPr lang="it-IT" dirty="0" smtClean="0">
                <a:latin typeface="Times New Roman" panose="02020603050405020304" pitchFamily="18" charset="0"/>
                <a:cs typeface="Times New Roman" panose="02020603050405020304" pitchFamily="18" charset="0"/>
              </a:rPr>
              <a:t>metaboliche </a:t>
            </a:r>
          </a:p>
          <a:p>
            <a:pPr marL="342900" indent="-34290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diabete </a:t>
            </a:r>
          </a:p>
          <a:p>
            <a:pPr marL="342900" indent="-34290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osteoporosi</a:t>
            </a:r>
            <a:endParaRPr lang="it-IT"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litiasi biliare e steatosi </a:t>
            </a:r>
            <a:r>
              <a:rPr lang="it-IT" dirty="0" smtClean="0">
                <a:latin typeface="Times New Roman" panose="02020603050405020304" pitchFamily="18" charset="0"/>
                <a:cs typeface="Times New Roman" panose="02020603050405020304" pitchFamily="18" charset="0"/>
              </a:rPr>
              <a:t>epatica </a:t>
            </a:r>
          </a:p>
          <a:p>
            <a:pPr marL="342900" indent="-34290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carie dentarie</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01461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27383" y="10603"/>
            <a:ext cx="10363200" cy="609249"/>
          </a:xfrm>
        </p:spPr>
        <p:txBody>
          <a:bodyPr>
            <a:normAutofit fontScale="90000"/>
          </a:bodyPr>
          <a:lstStyle/>
          <a:p>
            <a:r>
              <a:rPr lang="it-IT" sz="4000" dirty="0" smtClean="0">
                <a:solidFill>
                  <a:srgbClr val="FF0000"/>
                </a:solidFill>
                <a:latin typeface="Times New Roman" panose="02020603050405020304" pitchFamily="18" charset="0"/>
                <a:cs typeface="Times New Roman" panose="02020603050405020304" pitchFamily="18" charset="0"/>
              </a:rPr>
              <a:t>Diabete</a:t>
            </a:r>
            <a:endParaRPr lang="it-IT" sz="4000" dirty="0">
              <a:solidFill>
                <a:srgbClr val="FF0000"/>
              </a:solidFill>
              <a:latin typeface="Times New Roman" panose="02020603050405020304" pitchFamily="18" charset="0"/>
              <a:cs typeface="Times New Roman" panose="02020603050405020304" pitchFamily="18" charset="0"/>
            </a:endParaRPr>
          </a:p>
        </p:txBody>
      </p:sp>
      <p:sp>
        <p:nvSpPr>
          <p:cNvPr id="3" name="Sottotitolo 2"/>
          <p:cNvSpPr>
            <a:spLocks noGrp="1"/>
          </p:cNvSpPr>
          <p:nvPr>
            <p:ph type="subTitle" idx="1"/>
          </p:nvPr>
        </p:nvSpPr>
        <p:spPr>
          <a:xfrm>
            <a:off x="100309" y="747493"/>
            <a:ext cx="10465163" cy="5688632"/>
          </a:xfrm>
        </p:spPr>
        <p:txBody>
          <a:bodyPr>
            <a:normAutofit/>
          </a:bodyPr>
          <a:lstStyle/>
          <a:p>
            <a:pPr algn="l">
              <a:lnSpc>
                <a:spcPct val="115000"/>
              </a:lnSpc>
              <a:spcAft>
                <a:spcPts val="1000"/>
              </a:spcAft>
            </a:pPr>
            <a:r>
              <a:rPr lang="it-IT" sz="1800" dirty="0" smtClean="0">
                <a:solidFill>
                  <a:prstClr val="black"/>
                </a:solidFill>
                <a:latin typeface="Times New Roman" panose="02020603050405020304" pitchFamily="18" charset="0"/>
                <a:ea typeface="Calibri"/>
                <a:cs typeface="Times New Roman" panose="02020603050405020304" pitchFamily="18" charset="0"/>
              </a:rPr>
              <a:t>Il</a:t>
            </a:r>
            <a:r>
              <a:rPr lang="it-IT" sz="1800" dirty="0">
                <a:solidFill>
                  <a:prstClr val="black"/>
                </a:solidFill>
                <a:latin typeface="Times New Roman" panose="02020603050405020304" pitchFamily="18" charset="0"/>
                <a:ea typeface="Calibri"/>
                <a:cs typeface="Times New Roman" panose="02020603050405020304" pitchFamily="18" charset="0"/>
              </a:rPr>
              <a:t> diabete mellito è una malattia cronica caratterizzata da un eccesso di zuccheri </a:t>
            </a:r>
            <a:r>
              <a:rPr lang="it-IT" sz="1800" dirty="0" smtClean="0">
                <a:solidFill>
                  <a:prstClr val="black"/>
                </a:solidFill>
                <a:latin typeface="Times New Roman" panose="02020603050405020304" pitchFamily="18" charset="0"/>
                <a:ea typeface="Calibri"/>
                <a:cs typeface="Times New Roman" panose="02020603050405020304" pitchFamily="18" charset="0"/>
              </a:rPr>
              <a:t>(glucosio) nel sangue, nota come iperglicemia.  Si divide in due tipi principali:</a:t>
            </a:r>
            <a:endParaRPr lang="it-IT" sz="1800" dirty="0" smtClean="0">
              <a:solidFill>
                <a:schemeClr val="tx1"/>
              </a:solidFill>
              <a:latin typeface="Times New Roman" panose="02020603050405020304" pitchFamily="18" charset="0"/>
              <a:ea typeface="Calibri"/>
              <a:cs typeface="Times New Roman" panose="02020603050405020304" pitchFamily="18" charset="0"/>
            </a:endParaRPr>
          </a:p>
          <a:p>
            <a:pPr algn="l">
              <a:lnSpc>
                <a:spcPct val="115000"/>
              </a:lnSpc>
              <a:spcAft>
                <a:spcPts val="1000"/>
              </a:spcAft>
            </a:pPr>
            <a:r>
              <a:rPr lang="it-IT" sz="1400" dirty="0" smtClean="0">
                <a:solidFill>
                  <a:prstClr val="black"/>
                </a:solidFill>
                <a:latin typeface="Times New Roman" panose="02020603050405020304" pitchFamily="18" charset="0"/>
                <a:ea typeface="Calibri"/>
                <a:cs typeface="Times New Roman" panose="02020603050405020304" pitchFamily="18" charset="0"/>
              </a:rPr>
              <a:t>                                                                                     </a:t>
            </a:r>
            <a:endParaRPr lang="it-IT" sz="1400" dirty="0" smtClean="0">
              <a:solidFill>
                <a:schemeClr val="tx1"/>
              </a:solidFill>
              <a:latin typeface="Times New Roman" panose="02020603050405020304" pitchFamily="18" charset="0"/>
              <a:ea typeface="Calibri"/>
              <a:cs typeface="Times New Roman" panose="02020603050405020304" pitchFamily="18" charset="0"/>
            </a:endParaRPr>
          </a:p>
          <a:p>
            <a:pPr algn="r">
              <a:lnSpc>
                <a:spcPct val="115000"/>
              </a:lnSpc>
              <a:spcAft>
                <a:spcPts val="1000"/>
              </a:spcAft>
            </a:pPr>
            <a:endParaRPr lang="it-IT" sz="1400" dirty="0" smtClean="0">
              <a:solidFill>
                <a:schemeClr val="tx1"/>
              </a:solidFill>
              <a:latin typeface="Times New Roman" panose="02020603050405020304" pitchFamily="18" charset="0"/>
              <a:ea typeface="Calibri"/>
              <a:cs typeface="Times New Roman" panose="02020603050405020304" pitchFamily="18" charset="0"/>
            </a:endParaRPr>
          </a:p>
          <a:p>
            <a:pPr algn="l">
              <a:lnSpc>
                <a:spcPct val="115000"/>
              </a:lnSpc>
              <a:spcAft>
                <a:spcPts val="1000"/>
              </a:spcAft>
            </a:pPr>
            <a:endParaRPr lang="it-IT" sz="1400" dirty="0">
              <a:solidFill>
                <a:schemeClr val="tx1"/>
              </a:solidFill>
              <a:latin typeface="Times New Roman" panose="02020603050405020304" pitchFamily="18" charset="0"/>
              <a:ea typeface="Calibri"/>
              <a:cs typeface="Times New Roman" panose="02020603050405020304" pitchFamily="18" charset="0"/>
            </a:endParaRPr>
          </a:p>
          <a:p>
            <a:pPr algn="l">
              <a:lnSpc>
                <a:spcPct val="115000"/>
              </a:lnSpc>
              <a:spcAft>
                <a:spcPts val="1000"/>
              </a:spcAft>
            </a:pPr>
            <a:endParaRPr lang="it-IT" sz="1400" dirty="0" smtClean="0">
              <a:solidFill>
                <a:schemeClr val="tx1"/>
              </a:solidFill>
              <a:latin typeface="Times New Roman" panose="02020603050405020304" pitchFamily="18" charset="0"/>
              <a:ea typeface="Calibri"/>
              <a:cs typeface="Times New Roman" panose="02020603050405020304" pitchFamily="18" charset="0"/>
            </a:endParaRPr>
          </a:p>
          <a:p>
            <a:pPr algn="l">
              <a:lnSpc>
                <a:spcPct val="115000"/>
              </a:lnSpc>
              <a:spcAft>
                <a:spcPts val="1000"/>
              </a:spcAft>
            </a:pPr>
            <a:endParaRPr lang="it-IT" sz="1400" dirty="0">
              <a:solidFill>
                <a:schemeClr val="tx1"/>
              </a:solidFill>
              <a:latin typeface="Times New Roman" panose="02020603050405020304" pitchFamily="18" charset="0"/>
              <a:ea typeface="Calibri"/>
              <a:cs typeface="Times New Roman" panose="02020603050405020304" pitchFamily="18" charset="0"/>
            </a:endParaRPr>
          </a:p>
          <a:p>
            <a:pPr algn="l">
              <a:lnSpc>
                <a:spcPct val="115000"/>
              </a:lnSpc>
              <a:spcAft>
                <a:spcPts val="1000"/>
              </a:spcAft>
            </a:pPr>
            <a:r>
              <a:rPr lang="it-IT" sz="1400" dirty="0" smtClean="0">
                <a:solidFill>
                  <a:schemeClr val="tx1"/>
                </a:solidFill>
                <a:latin typeface="Times New Roman" panose="02020603050405020304" pitchFamily="18" charset="0"/>
                <a:ea typeface="Calibri"/>
                <a:cs typeface="Times New Roman" panose="02020603050405020304" pitchFamily="18" charset="0"/>
              </a:rPr>
              <a:t>                                                               </a:t>
            </a:r>
          </a:p>
          <a:p>
            <a:pPr algn="l">
              <a:lnSpc>
                <a:spcPct val="115000"/>
              </a:lnSpc>
              <a:spcAft>
                <a:spcPts val="1000"/>
              </a:spcAft>
            </a:pPr>
            <a:endParaRPr lang="it-IT" sz="1800" b="1" u="sng" dirty="0" smtClean="0">
              <a:solidFill>
                <a:schemeClr val="tx1"/>
              </a:solidFill>
              <a:latin typeface="Times New Roman" panose="02020603050405020304" pitchFamily="18" charset="0"/>
              <a:ea typeface="Calibri"/>
              <a:cs typeface="Times New Roman" panose="02020603050405020304" pitchFamily="18" charset="0"/>
            </a:endParaRPr>
          </a:p>
          <a:p>
            <a:pPr algn="l">
              <a:lnSpc>
                <a:spcPct val="115000"/>
              </a:lnSpc>
              <a:spcAft>
                <a:spcPts val="1000"/>
              </a:spcAft>
            </a:pPr>
            <a:endParaRPr lang="it-IT" sz="1800" b="1" u="sng" dirty="0">
              <a:solidFill>
                <a:schemeClr val="tx1"/>
              </a:solidFill>
              <a:latin typeface="Times New Roman" panose="02020603050405020304" pitchFamily="18" charset="0"/>
              <a:ea typeface="Calibri"/>
              <a:cs typeface="Times New Roman" panose="02020603050405020304" pitchFamily="18" charset="0"/>
            </a:endParaRPr>
          </a:p>
          <a:p>
            <a:pPr algn="l">
              <a:lnSpc>
                <a:spcPct val="115000"/>
              </a:lnSpc>
              <a:spcAft>
                <a:spcPts val="1000"/>
              </a:spcAft>
            </a:pPr>
            <a:r>
              <a:rPr lang="it-IT" sz="1700" dirty="0" smtClean="0">
                <a:solidFill>
                  <a:schemeClr val="tx1"/>
                </a:solidFill>
                <a:latin typeface="Times New Roman" panose="02020603050405020304" pitchFamily="18" charset="0"/>
                <a:ea typeface="Calibri"/>
                <a:cs typeface="Times New Roman" panose="02020603050405020304" pitchFamily="18" charset="0"/>
              </a:rPr>
              <a:t> </a:t>
            </a:r>
            <a:endParaRPr lang="it-IT" sz="1400" dirty="0">
              <a:solidFill>
                <a:schemeClr val="tx1"/>
              </a:solidFill>
              <a:latin typeface="Times New Roman" panose="02020603050405020304" pitchFamily="18" charset="0"/>
              <a:ea typeface="Calibri"/>
              <a:cs typeface="Times New Roman" panose="02020603050405020304" pitchFamily="18" charset="0"/>
            </a:endParaRPr>
          </a:p>
          <a:p>
            <a:endParaRPr lang="it-IT" dirty="0"/>
          </a:p>
        </p:txBody>
      </p:sp>
      <p:pic>
        <p:nvPicPr>
          <p:cNvPr id="1030" name="Picture 6" descr="Immagine correl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1022" y="4295701"/>
            <a:ext cx="5047089" cy="218059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isultati immagini per diabete immag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963" y="1935442"/>
            <a:ext cx="5664631" cy="2360263"/>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p:cNvSpPr txBox="1"/>
          <p:nvPr/>
        </p:nvSpPr>
        <p:spPr>
          <a:xfrm>
            <a:off x="6619087" y="1800181"/>
            <a:ext cx="5426431" cy="1685077"/>
          </a:xfrm>
          <a:prstGeom prst="rect">
            <a:avLst/>
          </a:prstGeom>
          <a:noFill/>
        </p:spPr>
        <p:txBody>
          <a:bodyPr wrap="square" rtlCol="0">
            <a:spAutoFit/>
          </a:bodyPr>
          <a:lstStyle/>
          <a:p>
            <a:pPr lvl="0">
              <a:lnSpc>
                <a:spcPct val="115000"/>
              </a:lnSpc>
              <a:spcBef>
                <a:spcPct val="20000"/>
              </a:spcBef>
              <a:spcAft>
                <a:spcPts val="1000"/>
              </a:spcAft>
            </a:pPr>
            <a:r>
              <a:rPr lang="it-IT" b="1" dirty="0">
                <a:solidFill>
                  <a:prstClr val="black"/>
                </a:solidFill>
                <a:latin typeface="Times New Roman" panose="02020603050405020304" pitchFamily="18" charset="0"/>
                <a:ea typeface="Calibri"/>
                <a:cs typeface="Times New Roman" panose="02020603050405020304" pitchFamily="18" charset="0"/>
              </a:rPr>
              <a:t>Il diabete di tipo </a:t>
            </a:r>
            <a:r>
              <a:rPr lang="it-IT" b="1" dirty="0" smtClean="0">
                <a:solidFill>
                  <a:prstClr val="black"/>
                </a:solidFill>
                <a:latin typeface="Times New Roman" panose="02020603050405020304" pitchFamily="18" charset="0"/>
                <a:ea typeface="Calibri"/>
                <a:cs typeface="Times New Roman" panose="02020603050405020304" pitchFamily="18" charset="0"/>
              </a:rPr>
              <a:t>1</a:t>
            </a:r>
            <a:r>
              <a:rPr lang="it-IT" dirty="0">
                <a:solidFill>
                  <a:prstClr val="black"/>
                </a:solidFill>
                <a:latin typeface="Times New Roman" panose="02020603050405020304" pitchFamily="18" charset="0"/>
                <a:ea typeface="Calibri"/>
                <a:cs typeface="Times New Roman" panose="02020603050405020304" pitchFamily="18" charset="0"/>
              </a:rPr>
              <a:t> c</a:t>
            </a:r>
            <a:r>
              <a:rPr lang="it-IT" dirty="0" smtClean="0">
                <a:solidFill>
                  <a:prstClr val="black"/>
                </a:solidFill>
                <a:latin typeface="Times New Roman" panose="02020603050405020304" pitchFamily="18" charset="0"/>
                <a:ea typeface="Calibri"/>
                <a:cs typeface="Times New Roman" panose="02020603050405020304" pitchFamily="18" charset="0"/>
              </a:rPr>
              <a:t>hiamato </a:t>
            </a:r>
            <a:r>
              <a:rPr lang="it-IT" dirty="0">
                <a:solidFill>
                  <a:prstClr val="black"/>
                </a:solidFill>
                <a:latin typeface="Times New Roman" panose="02020603050405020304" pitchFamily="18" charset="0"/>
                <a:ea typeface="Calibri"/>
                <a:cs typeface="Times New Roman" panose="02020603050405020304" pitchFamily="18" charset="0"/>
              </a:rPr>
              <a:t>anche diabete giovanile, </a:t>
            </a:r>
            <a:r>
              <a:rPr lang="it-IT" dirty="0" smtClean="0">
                <a:solidFill>
                  <a:prstClr val="black"/>
                </a:solidFill>
                <a:latin typeface="Times New Roman" panose="02020603050405020304" pitchFamily="18" charset="0"/>
                <a:ea typeface="Calibri"/>
                <a:cs typeface="Times New Roman" panose="02020603050405020304" pitchFamily="18" charset="0"/>
              </a:rPr>
              <a:t>è </a:t>
            </a:r>
            <a:r>
              <a:rPr lang="it-IT" dirty="0">
                <a:solidFill>
                  <a:prstClr val="black"/>
                </a:solidFill>
                <a:latin typeface="Times New Roman" panose="02020603050405020304" pitchFamily="18" charset="0"/>
                <a:ea typeface="Calibri"/>
                <a:cs typeface="Times New Roman" panose="02020603050405020304" pitchFamily="18" charset="0"/>
              </a:rPr>
              <a:t>una malattia autoimmune: il sistema immunitario, </a:t>
            </a:r>
            <a:r>
              <a:rPr lang="it-IT" dirty="0" smtClean="0">
                <a:solidFill>
                  <a:prstClr val="black"/>
                </a:solidFill>
                <a:latin typeface="Times New Roman" panose="02020603050405020304" pitchFamily="18" charset="0"/>
                <a:ea typeface="Calibri"/>
                <a:cs typeface="Times New Roman" panose="02020603050405020304" pitchFamily="18" charset="0"/>
              </a:rPr>
              <a:t>riconoscendo </a:t>
            </a:r>
            <a:r>
              <a:rPr lang="it-IT" dirty="0">
                <a:solidFill>
                  <a:prstClr val="black"/>
                </a:solidFill>
                <a:latin typeface="Times New Roman" panose="02020603050405020304" pitchFamily="18" charset="0"/>
                <a:ea typeface="Calibri"/>
                <a:cs typeface="Times New Roman" panose="02020603050405020304" pitchFamily="18" charset="0"/>
              </a:rPr>
              <a:t>le cellule del pancreas che producono </a:t>
            </a:r>
            <a:r>
              <a:rPr lang="it-IT" dirty="0" smtClean="0">
                <a:solidFill>
                  <a:prstClr val="black"/>
                </a:solidFill>
                <a:latin typeface="Times New Roman" panose="02020603050405020304" pitchFamily="18" charset="0"/>
                <a:ea typeface="Calibri"/>
                <a:cs typeface="Times New Roman" panose="02020603050405020304" pitchFamily="18" charset="0"/>
              </a:rPr>
              <a:t>insulina come estranee, </a:t>
            </a:r>
            <a:r>
              <a:rPr lang="it-IT" dirty="0">
                <a:solidFill>
                  <a:prstClr val="black"/>
                </a:solidFill>
                <a:latin typeface="Times New Roman" panose="02020603050405020304" pitchFamily="18" charset="0"/>
                <a:ea typeface="Calibri"/>
                <a:cs typeface="Times New Roman" panose="02020603050405020304" pitchFamily="18" charset="0"/>
              </a:rPr>
              <a:t>è portato ad attaccarle e </a:t>
            </a:r>
            <a:r>
              <a:rPr lang="it-IT" dirty="0" smtClean="0">
                <a:solidFill>
                  <a:prstClr val="black"/>
                </a:solidFill>
                <a:latin typeface="Times New Roman" panose="02020603050405020304" pitchFamily="18" charset="0"/>
                <a:ea typeface="Calibri"/>
                <a:cs typeface="Times New Roman" panose="02020603050405020304" pitchFamily="18" charset="0"/>
              </a:rPr>
              <a:t>distruggerle.</a:t>
            </a:r>
            <a:endParaRPr lang="it-IT" dirty="0">
              <a:solidFill>
                <a:prstClr val="black"/>
              </a:solidFill>
              <a:latin typeface="Times New Roman" panose="02020603050405020304" pitchFamily="18" charset="0"/>
              <a:ea typeface="Calibri"/>
              <a:cs typeface="Times New Roman" panose="02020603050405020304" pitchFamily="18" charset="0"/>
            </a:endParaRPr>
          </a:p>
        </p:txBody>
      </p:sp>
      <p:sp>
        <p:nvSpPr>
          <p:cNvPr id="4" name="CasellaDiTesto 3"/>
          <p:cNvSpPr txBox="1"/>
          <p:nvPr/>
        </p:nvSpPr>
        <p:spPr>
          <a:xfrm>
            <a:off x="394961" y="5010194"/>
            <a:ext cx="6056555" cy="1565557"/>
          </a:xfrm>
          <a:prstGeom prst="rect">
            <a:avLst/>
          </a:prstGeom>
          <a:noFill/>
        </p:spPr>
        <p:txBody>
          <a:bodyPr wrap="square" rtlCol="0">
            <a:spAutoFit/>
          </a:bodyPr>
          <a:lstStyle/>
          <a:p>
            <a:pPr>
              <a:lnSpc>
                <a:spcPct val="115000"/>
              </a:lnSpc>
              <a:spcAft>
                <a:spcPts val="1000"/>
              </a:spcAft>
            </a:pPr>
            <a:r>
              <a:rPr lang="it-IT" b="1" dirty="0" smtClean="0">
                <a:latin typeface="Times New Roman" panose="02020603050405020304" pitchFamily="18" charset="0"/>
                <a:ea typeface="Calibri"/>
                <a:cs typeface="Times New Roman" panose="02020603050405020304" pitchFamily="18" charset="0"/>
              </a:rPr>
              <a:t>Nel diabete di tipo 2</a:t>
            </a:r>
            <a:r>
              <a:rPr lang="it-IT" dirty="0" smtClean="0">
                <a:latin typeface="Times New Roman" panose="02020603050405020304" pitchFamily="18" charset="0"/>
                <a:ea typeface="Calibri"/>
                <a:cs typeface="Times New Roman" panose="02020603050405020304" pitchFamily="18" charset="0"/>
              </a:rPr>
              <a:t>,</a:t>
            </a:r>
            <a:r>
              <a:rPr lang="it-IT" b="1" dirty="0" smtClean="0">
                <a:latin typeface="Times New Roman" panose="02020603050405020304" pitchFamily="18" charset="0"/>
                <a:ea typeface="Calibri"/>
                <a:cs typeface="Times New Roman" panose="02020603050405020304" pitchFamily="18" charset="0"/>
              </a:rPr>
              <a:t> </a:t>
            </a:r>
            <a:r>
              <a:rPr lang="it-IT" dirty="0" smtClean="0">
                <a:latin typeface="Times New Roman" panose="02020603050405020304" pitchFamily="18" charset="0"/>
                <a:ea typeface="Calibri"/>
                <a:cs typeface="Times New Roman" panose="02020603050405020304" pitchFamily="18" charset="0"/>
              </a:rPr>
              <a:t>invece</a:t>
            </a:r>
            <a:r>
              <a:rPr lang="it-IT" b="1" dirty="0" smtClean="0">
                <a:latin typeface="Times New Roman" panose="02020603050405020304" pitchFamily="18" charset="0"/>
                <a:ea typeface="Calibri"/>
                <a:cs typeface="Times New Roman" panose="02020603050405020304" pitchFamily="18" charset="0"/>
              </a:rPr>
              <a:t>, </a:t>
            </a:r>
            <a:r>
              <a:rPr lang="it-IT" dirty="0" smtClean="0">
                <a:latin typeface="Times New Roman" panose="02020603050405020304" pitchFamily="18" charset="0"/>
                <a:ea typeface="Calibri"/>
                <a:cs typeface="Times New Roman" panose="02020603050405020304" pitchFamily="18" charset="0"/>
              </a:rPr>
              <a:t>il pancreas riesce a produrre insulina, ma questa non può essere utilizzata in modo ottimale dall’organismo</a:t>
            </a:r>
            <a:r>
              <a:rPr lang="it-IT" sz="2000" dirty="0">
                <a:latin typeface="Times New Roman" panose="02020603050405020304" pitchFamily="18" charset="0"/>
                <a:ea typeface="Calibri"/>
                <a:cs typeface="Times New Roman" panose="02020603050405020304" pitchFamily="18" charset="0"/>
              </a:rPr>
              <a:t>.</a:t>
            </a:r>
            <a:endParaRPr lang="it-IT" sz="2000" dirty="0" smtClean="0">
              <a:latin typeface="Times New Roman" panose="02020603050405020304" pitchFamily="18" charset="0"/>
              <a:ea typeface="Calibri"/>
              <a:cs typeface="Times New Roman" panose="02020603050405020304" pitchFamily="18" charset="0"/>
            </a:endParaRPr>
          </a:p>
          <a:p>
            <a:pPr>
              <a:lnSpc>
                <a:spcPct val="115000"/>
              </a:lnSpc>
              <a:spcAft>
                <a:spcPts val="1000"/>
              </a:spcAft>
            </a:pPr>
            <a:endParaRPr lang="it-IT" sz="2000" dirty="0">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42414057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wheel(1)">
                                      <p:cBhvr>
                                        <p:cTn id="7" dur="1500"/>
                                        <p:tgtEl>
                                          <p:spTgt spid="1032"/>
                                        </p:tgtEl>
                                      </p:cBhvr>
                                    </p:animEffect>
                                  </p:childTnLst>
                                </p:cTn>
                              </p:par>
                              <p:par>
                                <p:cTn id="8" presetID="21" presetClass="entr" presetSubtype="1" fill="hold" nodeType="withEffect">
                                  <p:stCondLst>
                                    <p:cond delay="0"/>
                                  </p:stCondLst>
                                  <p:childTnLst>
                                    <p:set>
                                      <p:cBhvr>
                                        <p:cTn id="9" dur="1" fill="hold">
                                          <p:stCondLst>
                                            <p:cond delay="0"/>
                                          </p:stCondLst>
                                        </p:cTn>
                                        <p:tgtEl>
                                          <p:spTgt spid="1030"/>
                                        </p:tgtEl>
                                        <p:attrNameLst>
                                          <p:attrName>style.visibility</p:attrName>
                                        </p:attrNameLst>
                                      </p:cBhvr>
                                      <p:to>
                                        <p:strVal val="visible"/>
                                      </p:to>
                                    </p:set>
                                    <p:animEffect transition="in" filter="wheel(1)">
                                      <p:cBhvr>
                                        <p:cTn id="10" dur="1500"/>
                                        <p:tgtEl>
                                          <p:spTgt spid="10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18389" y="116637"/>
            <a:ext cx="10363200" cy="1123503"/>
          </a:xfrm>
        </p:spPr>
        <p:txBody>
          <a:bodyPr>
            <a:normAutofit/>
          </a:bodyPr>
          <a:lstStyle/>
          <a:p>
            <a:r>
              <a:rPr lang="it-IT" sz="4000" dirty="0">
                <a:solidFill>
                  <a:srgbClr val="FF0000"/>
                </a:solidFill>
                <a:latin typeface="Times New Roman" panose="02020603050405020304" pitchFamily="18" charset="0"/>
                <a:cs typeface="Times New Roman" panose="02020603050405020304" pitchFamily="18" charset="0"/>
              </a:rPr>
              <a:t>D</a:t>
            </a:r>
            <a:r>
              <a:rPr lang="it-IT" sz="4000" dirty="0" smtClean="0">
                <a:solidFill>
                  <a:srgbClr val="FF0000"/>
                </a:solidFill>
                <a:latin typeface="Times New Roman" panose="02020603050405020304" pitchFamily="18" charset="0"/>
                <a:cs typeface="Times New Roman" panose="02020603050405020304" pitchFamily="18" charset="0"/>
              </a:rPr>
              <a:t>iabete di tipo 2</a:t>
            </a:r>
            <a:endParaRPr lang="it-IT" sz="4000" dirty="0">
              <a:solidFill>
                <a:srgbClr val="FF0000"/>
              </a:solidFill>
              <a:latin typeface="Times New Roman" panose="02020603050405020304" pitchFamily="18" charset="0"/>
              <a:cs typeface="Times New Roman" panose="02020603050405020304" pitchFamily="18" charset="0"/>
            </a:endParaRPr>
          </a:p>
        </p:txBody>
      </p:sp>
      <p:sp>
        <p:nvSpPr>
          <p:cNvPr id="3" name="Sottotitolo 2"/>
          <p:cNvSpPr>
            <a:spLocks noGrp="1"/>
          </p:cNvSpPr>
          <p:nvPr>
            <p:ph type="subTitle" idx="1"/>
          </p:nvPr>
        </p:nvSpPr>
        <p:spPr>
          <a:xfrm>
            <a:off x="335360" y="1334103"/>
            <a:ext cx="10657184" cy="5400600"/>
          </a:xfrm>
        </p:spPr>
        <p:txBody>
          <a:bodyPr numCol="1">
            <a:normAutofit lnSpcReduction="10000"/>
          </a:bodyPr>
          <a:lstStyle/>
          <a:p>
            <a:pPr algn="just">
              <a:lnSpc>
                <a:spcPct val="115000"/>
              </a:lnSpc>
              <a:spcAft>
                <a:spcPts val="1000"/>
              </a:spcAft>
            </a:pPr>
            <a:r>
              <a:rPr lang="it-IT" sz="2200" b="1" dirty="0" smtClean="0">
                <a:solidFill>
                  <a:schemeClr val="tx1"/>
                </a:solidFill>
                <a:latin typeface="Times New Roman" panose="02020603050405020304" pitchFamily="18" charset="0"/>
                <a:ea typeface="Calibri"/>
                <a:cs typeface="Times New Roman" panose="02020603050405020304" pitchFamily="18" charset="0"/>
              </a:rPr>
              <a:t>Cause:</a:t>
            </a:r>
            <a:r>
              <a:rPr lang="it-IT" sz="2400" b="1" u="sng" dirty="0" smtClean="0">
                <a:solidFill>
                  <a:schemeClr val="tx1"/>
                </a:solidFill>
                <a:latin typeface="Times New Roman" panose="02020603050405020304" pitchFamily="18" charset="0"/>
                <a:ea typeface="Calibri"/>
                <a:cs typeface="Times New Roman" panose="02020603050405020304" pitchFamily="18" charset="0"/>
              </a:rPr>
              <a:t> </a:t>
            </a:r>
            <a:r>
              <a:rPr lang="it-IT" sz="1600" b="1" dirty="0" smtClean="0">
                <a:solidFill>
                  <a:schemeClr val="tx1"/>
                </a:solidFill>
                <a:latin typeface="Times New Roman" panose="02020603050405020304" pitchFamily="18" charset="0"/>
                <a:ea typeface="Calibri"/>
                <a:cs typeface="Times New Roman" panose="02020603050405020304" pitchFamily="18" charset="0"/>
              </a:rPr>
              <a:t>                                                                                                                                                                     </a:t>
            </a:r>
          </a:p>
          <a:p>
            <a:pPr algn="just">
              <a:lnSpc>
                <a:spcPct val="115000"/>
              </a:lnSpc>
              <a:spcAft>
                <a:spcPts val="1000"/>
              </a:spcAft>
            </a:pPr>
            <a:r>
              <a:rPr lang="it-IT" sz="1800" dirty="0" smtClean="0">
                <a:solidFill>
                  <a:schemeClr val="tx1"/>
                </a:solidFill>
                <a:latin typeface="Times New Roman" panose="02020603050405020304" pitchFamily="18" charset="0"/>
                <a:ea typeface="Calibri"/>
                <a:cs typeface="Times New Roman" panose="02020603050405020304" pitchFamily="18" charset="0"/>
              </a:rPr>
              <a:t>Sono </a:t>
            </a:r>
            <a:r>
              <a:rPr lang="it-IT" sz="1800" dirty="0">
                <a:solidFill>
                  <a:schemeClr val="tx1"/>
                </a:solidFill>
                <a:latin typeface="Times New Roman" panose="02020603050405020304" pitchFamily="18" charset="0"/>
                <a:ea typeface="Calibri"/>
                <a:cs typeface="Times New Roman" panose="02020603050405020304" pitchFamily="18" charset="0"/>
              </a:rPr>
              <a:t>state individuati diversi </a:t>
            </a:r>
            <a:r>
              <a:rPr lang="it-IT" sz="1800" dirty="0" smtClean="0">
                <a:solidFill>
                  <a:schemeClr val="tx1"/>
                </a:solidFill>
                <a:latin typeface="Times New Roman" panose="02020603050405020304" pitchFamily="18" charset="0"/>
                <a:ea typeface="Calibri"/>
                <a:cs typeface="Times New Roman" panose="02020603050405020304" pitchFamily="18" charset="0"/>
              </a:rPr>
              <a:t>fattori scatenanti:</a:t>
            </a:r>
          </a:p>
          <a:p>
            <a:pPr marL="342900" lvl="0" indent="-342900" algn="just">
              <a:lnSpc>
                <a:spcPct val="115000"/>
              </a:lnSpc>
              <a:spcAft>
                <a:spcPts val="1000"/>
              </a:spcAft>
              <a:buSzPts val="1000"/>
              <a:buFont typeface="Symbol"/>
              <a:buChar char=""/>
              <a:tabLst>
                <a:tab pos="457200" algn="l"/>
              </a:tabLst>
            </a:pPr>
            <a:r>
              <a:rPr lang="it-IT" sz="1800" dirty="0">
                <a:solidFill>
                  <a:schemeClr val="tx1"/>
                </a:solidFill>
                <a:latin typeface="Times New Roman" panose="02020603050405020304" pitchFamily="18" charset="0"/>
                <a:ea typeface="Calibri"/>
                <a:cs typeface="Times New Roman" panose="02020603050405020304" pitchFamily="18" charset="0"/>
              </a:rPr>
              <a:t>Obesità</a:t>
            </a:r>
          </a:p>
          <a:p>
            <a:pPr marL="342900" lvl="0" indent="-342900" algn="just">
              <a:lnSpc>
                <a:spcPct val="115000"/>
              </a:lnSpc>
              <a:spcAft>
                <a:spcPts val="1000"/>
              </a:spcAft>
              <a:buSzPts val="1000"/>
              <a:buFont typeface="Symbol"/>
              <a:buChar char=""/>
              <a:tabLst>
                <a:tab pos="457200" algn="l"/>
              </a:tabLst>
            </a:pPr>
            <a:r>
              <a:rPr lang="it-IT" sz="1800" dirty="0">
                <a:solidFill>
                  <a:schemeClr val="tx1"/>
                </a:solidFill>
                <a:latin typeface="Times New Roman" panose="02020603050405020304" pitchFamily="18" charset="0"/>
                <a:ea typeface="Calibri"/>
                <a:cs typeface="Times New Roman" panose="02020603050405020304" pitchFamily="18" charset="0"/>
              </a:rPr>
              <a:t>Dieta non equilibrata, ricca di </a:t>
            </a:r>
            <a:r>
              <a:rPr lang="it-IT" sz="1800" dirty="0" smtClean="0">
                <a:solidFill>
                  <a:schemeClr val="tx1"/>
                </a:solidFill>
                <a:latin typeface="Times New Roman" panose="02020603050405020304" pitchFamily="18" charset="0"/>
                <a:ea typeface="Calibri"/>
                <a:cs typeface="Times New Roman" panose="02020603050405020304" pitchFamily="18" charset="0"/>
              </a:rPr>
              <a:t>zuccheri e grassi</a:t>
            </a:r>
            <a:endParaRPr lang="it-IT" sz="1800" dirty="0">
              <a:solidFill>
                <a:schemeClr val="tx1"/>
              </a:solidFill>
              <a:latin typeface="Times New Roman" panose="02020603050405020304" pitchFamily="18" charset="0"/>
              <a:ea typeface="Calibri"/>
              <a:cs typeface="Times New Roman" panose="02020603050405020304" pitchFamily="18" charset="0"/>
            </a:endParaRPr>
          </a:p>
          <a:p>
            <a:pPr marL="342900" lvl="0" indent="-342900" algn="just">
              <a:lnSpc>
                <a:spcPct val="115000"/>
              </a:lnSpc>
              <a:spcAft>
                <a:spcPts val="1000"/>
              </a:spcAft>
              <a:buSzPts val="1000"/>
              <a:buFont typeface="Symbol"/>
              <a:buChar char=""/>
              <a:tabLst>
                <a:tab pos="457200" algn="l"/>
              </a:tabLst>
            </a:pPr>
            <a:r>
              <a:rPr lang="it-IT" sz="1800" dirty="0">
                <a:solidFill>
                  <a:schemeClr val="tx1"/>
                </a:solidFill>
                <a:latin typeface="Times New Roman" panose="02020603050405020304" pitchFamily="18" charset="0"/>
                <a:ea typeface="Calibri"/>
                <a:cs typeface="Times New Roman" panose="02020603050405020304" pitchFamily="18" charset="0"/>
              </a:rPr>
              <a:t>Sedentarietà</a:t>
            </a:r>
          </a:p>
          <a:p>
            <a:pPr marL="342900" lvl="0" indent="-342900" algn="just">
              <a:lnSpc>
                <a:spcPct val="115000"/>
              </a:lnSpc>
              <a:spcAft>
                <a:spcPts val="1000"/>
              </a:spcAft>
              <a:buSzPts val="1000"/>
              <a:buFont typeface="Symbol"/>
              <a:buChar char=""/>
              <a:tabLst>
                <a:tab pos="457200" algn="l"/>
              </a:tabLst>
            </a:pPr>
            <a:r>
              <a:rPr lang="it-IT" sz="1800" dirty="0" smtClean="0">
                <a:solidFill>
                  <a:schemeClr val="tx1"/>
                </a:solidFill>
                <a:latin typeface="Times New Roman" panose="02020603050405020304" pitchFamily="18" charset="0"/>
                <a:ea typeface="Calibri"/>
                <a:cs typeface="Times New Roman" panose="02020603050405020304" pitchFamily="18" charset="0"/>
              </a:rPr>
              <a:t>Fattori </a:t>
            </a:r>
            <a:r>
              <a:rPr lang="it-IT" sz="1800" dirty="0">
                <a:solidFill>
                  <a:schemeClr val="tx1"/>
                </a:solidFill>
                <a:latin typeface="Times New Roman" panose="02020603050405020304" pitchFamily="18" charset="0"/>
                <a:ea typeface="Calibri"/>
                <a:cs typeface="Times New Roman" panose="02020603050405020304" pitchFamily="18" charset="0"/>
              </a:rPr>
              <a:t>genetici</a:t>
            </a:r>
          </a:p>
          <a:p>
            <a:pPr>
              <a:lnSpc>
                <a:spcPct val="115000"/>
              </a:lnSpc>
              <a:spcAft>
                <a:spcPts val="1000"/>
              </a:spcAft>
            </a:pPr>
            <a:endParaRPr lang="it-IT" sz="1600" dirty="0">
              <a:solidFill>
                <a:schemeClr val="tx1"/>
              </a:solidFill>
              <a:latin typeface="Times New Roman" panose="02020603050405020304" pitchFamily="18" charset="0"/>
              <a:ea typeface="Calibri"/>
              <a:cs typeface="Times New Roman" panose="02020603050405020304" pitchFamily="18" charset="0"/>
            </a:endParaRPr>
          </a:p>
          <a:p>
            <a:pPr algn="l">
              <a:lnSpc>
                <a:spcPct val="115000"/>
              </a:lnSpc>
              <a:spcAft>
                <a:spcPts val="1000"/>
              </a:spcAft>
            </a:pPr>
            <a:r>
              <a:rPr lang="it-IT" sz="2000" b="1" dirty="0" smtClean="0">
                <a:solidFill>
                  <a:schemeClr val="tx1"/>
                </a:solidFill>
                <a:latin typeface="Times New Roman" panose="02020603050405020304" pitchFamily="18" charset="0"/>
                <a:ea typeface="Calibri"/>
                <a:cs typeface="Times New Roman" panose="02020603050405020304" pitchFamily="18" charset="0"/>
              </a:rPr>
              <a:t>La </a:t>
            </a:r>
            <a:r>
              <a:rPr lang="it-IT" sz="2200" b="1" dirty="0" smtClean="0">
                <a:solidFill>
                  <a:schemeClr val="tx1"/>
                </a:solidFill>
                <a:latin typeface="Times New Roman" panose="02020603050405020304" pitchFamily="18" charset="0"/>
                <a:ea typeface="Calibri"/>
                <a:cs typeface="Times New Roman" panose="02020603050405020304" pitchFamily="18" charset="0"/>
              </a:rPr>
              <a:t>terapia:</a:t>
            </a:r>
            <a:r>
              <a:rPr lang="it-IT" sz="2000" b="1" dirty="0" smtClean="0">
                <a:solidFill>
                  <a:schemeClr val="tx1"/>
                </a:solidFill>
                <a:latin typeface="Times New Roman" panose="02020603050405020304" pitchFamily="18" charset="0"/>
                <a:ea typeface="Calibri"/>
                <a:cs typeface="Times New Roman" panose="02020603050405020304" pitchFamily="18" charset="0"/>
              </a:rPr>
              <a:t> </a:t>
            </a:r>
          </a:p>
          <a:p>
            <a:pPr algn="l">
              <a:lnSpc>
                <a:spcPct val="115000"/>
              </a:lnSpc>
              <a:spcAft>
                <a:spcPts val="1000"/>
              </a:spcAft>
            </a:pPr>
            <a:r>
              <a:rPr lang="it-IT" sz="1800" dirty="0" smtClean="0">
                <a:solidFill>
                  <a:schemeClr val="tx1"/>
                </a:solidFill>
                <a:latin typeface="Times New Roman" panose="02020603050405020304" pitchFamily="18" charset="0"/>
                <a:ea typeface="Calibri"/>
                <a:cs typeface="Times New Roman" panose="02020603050405020304" pitchFamily="18" charset="0"/>
              </a:rPr>
              <a:t>Una sana </a:t>
            </a:r>
            <a:r>
              <a:rPr lang="it-IT" sz="1800" dirty="0">
                <a:solidFill>
                  <a:schemeClr val="tx1"/>
                </a:solidFill>
                <a:latin typeface="Times New Roman" panose="02020603050405020304" pitchFamily="18" charset="0"/>
                <a:ea typeface="Calibri"/>
                <a:cs typeface="Times New Roman" panose="02020603050405020304" pitchFamily="18" charset="0"/>
              </a:rPr>
              <a:t>alimentazione </a:t>
            </a:r>
            <a:r>
              <a:rPr lang="it-IT" sz="1800" dirty="0" smtClean="0">
                <a:solidFill>
                  <a:schemeClr val="tx1"/>
                </a:solidFill>
                <a:latin typeface="Times New Roman" panose="02020603050405020304" pitchFamily="18" charset="0"/>
                <a:ea typeface="Calibri"/>
                <a:cs typeface="Times New Roman" panose="02020603050405020304" pitchFamily="18" charset="0"/>
              </a:rPr>
              <a:t>e un </a:t>
            </a:r>
            <a:r>
              <a:rPr lang="it-IT" sz="1800" dirty="0">
                <a:solidFill>
                  <a:schemeClr val="tx1"/>
                </a:solidFill>
                <a:latin typeface="Times New Roman" panose="02020603050405020304" pitchFamily="18" charset="0"/>
                <a:ea typeface="Calibri"/>
                <a:cs typeface="Times New Roman" panose="02020603050405020304" pitchFamily="18" charset="0"/>
              </a:rPr>
              <a:t>esercizio fisico </a:t>
            </a:r>
            <a:r>
              <a:rPr lang="it-IT" sz="1800" dirty="0" smtClean="0">
                <a:solidFill>
                  <a:schemeClr val="tx1"/>
                </a:solidFill>
                <a:latin typeface="Times New Roman" panose="02020603050405020304" pitchFamily="18" charset="0"/>
                <a:ea typeface="Calibri"/>
                <a:cs typeface="Times New Roman" panose="02020603050405020304" pitchFamily="18" charset="0"/>
              </a:rPr>
              <a:t>costante sono alla base della prevenzione del diabete di tipo 2, ciò costituisce anche la cura, associata spesso all’assunzione di farmaci ipoglicemizzanti. Se non </a:t>
            </a:r>
            <a:r>
              <a:rPr lang="it-IT" sz="1800" dirty="0">
                <a:solidFill>
                  <a:schemeClr val="tx1"/>
                </a:solidFill>
                <a:latin typeface="Times New Roman" panose="02020603050405020304" pitchFamily="18" charset="0"/>
                <a:ea typeface="Calibri"/>
                <a:cs typeface="Times New Roman" panose="02020603050405020304" pitchFamily="18" charset="0"/>
              </a:rPr>
              <a:t>si </a:t>
            </a:r>
            <a:r>
              <a:rPr lang="it-IT" sz="1800" dirty="0" smtClean="0">
                <a:solidFill>
                  <a:schemeClr val="tx1"/>
                </a:solidFill>
                <a:latin typeface="Times New Roman" panose="02020603050405020304" pitchFamily="18" charset="0"/>
                <a:ea typeface="Calibri"/>
                <a:cs typeface="Times New Roman" panose="02020603050405020304" pitchFamily="18" charset="0"/>
              </a:rPr>
              <a:t>riesce ad </a:t>
            </a:r>
            <a:r>
              <a:rPr lang="it-IT" sz="1800" dirty="0">
                <a:solidFill>
                  <a:schemeClr val="tx1"/>
                </a:solidFill>
                <a:latin typeface="Times New Roman" panose="02020603050405020304" pitchFamily="18" charset="0"/>
                <a:ea typeface="Calibri"/>
                <a:cs typeface="Times New Roman" panose="02020603050405020304" pitchFamily="18" charset="0"/>
              </a:rPr>
              <a:t>ottenere un adeguato controllo </a:t>
            </a:r>
            <a:r>
              <a:rPr lang="it-IT" sz="1800" dirty="0" smtClean="0">
                <a:solidFill>
                  <a:schemeClr val="tx1"/>
                </a:solidFill>
                <a:latin typeface="Times New Roman" panose="02020603050405020304" pitchFamily="18" charset="0"/>
                <a:ea typeface="Calibri"/>
                <a:cs typeface="Times New Roman" panose="02020603050405020304" pitchFamily="18" charset="0"/>
              </a:rPr>
              <a:t>glicemico con queste cure, devono essere effettuate iniezioni di insulina prima di ogni pasto.</a:t>
            </a:r>
            <a:endParaRPr lang="it-IT" sz="1800" dirty="0">
              <a:solidFill>
                <a:schemeClr val="tx1"/>
              </a:solidFill>
              <a:latin typeface="Times New Roman" panose="02020603050405020304" pitchFamily="18" charset="0"/>
              <a:ea typeface="Calibri"/>
              <a:cs typeface="Times New Roman" panose="02020603050405020304" pitchFamily="18" charset="0"/>
            </a:endParaRPr>
          </a:p>
          <a:p>
            <a:pPr algn="l"/>
            <a:endParaRPr lang="it-IT" sz="1600" dirty="0">
              <a:latin typeface="Times New Roman" panose="02020603050405020304" pitchFamily="18" charset="0"/>
              <a:cs typeface="Times New Roman" panose="02020603050405020304" pitchFamily="18"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0991" y="1783535"/>
            <a:ext cx="4572663" cy="2422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9854557"/>
      </p:ext>
    </p:extLst>
  </p:cSld>
  <p:clrMapOvr>
    <a:masterClrMapping/>
  </p:clrMapOvr>
  <p:transition spd="med">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98843" y="1858389"/>
            <a:ext cx="10972800" cy="4525963"/>
          </a:xfrm>
        </p:spPr>
        <p:txBody>
          <a:bodyPr/>
          <a:lstStyle/>
          <a:p>
            <a:r>
              <a:rPr lang="it-IT" dirty="0" smtClean="0">
                <a:latin typeface="Times New Roman" panose="02020603050405020304" pitchFamily="18" charset="0"/>
                <a:cs typeface="Times New Roman" panose="02020603050405020304" pitchFamily="18" charset="0"/>
              </a:rPr>
              <a:t>Anoressia </a:t>
            </a:r>
          </a:p>
          <a:p>
            <a:r>
              <a:rPr lang="it-IT" dirty="0">
                <a:latin typeface="Times New Roman" panose="02020603050405020304" pitchFamily="18" charset="0"/>
                <a:cs typeface="Times New Roman" panose="02020603050405020304" pitchFamily="18" charset="0"/>
              </a:rPr>
              <a:t>B</a:t>
            </a:r>
            <a:r>
              <a:rPr lang="it-IT" dirty="0" smtClean="0">
                <a:latin typeface="Times New Roman" panose="02020603050405020304" pitchFamily="18" charset="0"/>
                <a:cs typeface="Times New Roman" panose="02020603050405020304" pitchFamily="18" charset="0"/>
              </a:rPr>
              <a:t>ulimia</a:t>
            </a:r>
            <a:endParaRPr lang="it-IT" dirty="0">
              <a:latin typeface="Times New Roman" panose="02020603050405020304" pitchFamily="18" charset="0"/>
              <a:cs typeface="Times New Roman" panose="02020603050405020304" pitchFamily="18" charset="0"/>
            </a:endParaRPr>
          </a:p>
        </p:txBody>
      </p:sp>
      <p:sp>
        <p:nvSpPr>
          <p:cNvPr id="4" name="Titolo 3"/>
          <p:cNvSpPr>
            <a:spLocks noGrp="1"/>
          </p:cNvSpPr>
          <p:nvPr>
            <p:ph type="title"/>
          </p:nvPr>
        </p:nvSpPr>
        <p:spPr>
          <a:xfrm>
            <a:off x="329901" y="214522"/>
            <a:ext cx="10515600" cy="1325563"/>
          </a:xfrm>
        </p:spPr>
        <p:txBody>
          <a:bodyPr>
            <a:normAutofit fontScale="90000"/>
          </a:bodyPr>
          <a:lstStyle/>
          <a:p>
            <a:pPr algn="ctr"/>
            <a:r>
              <a:rPr lang="it-IT" sz="4000" b="1" dirty="0" smtClean="0">
                <a:solidFill>
                  <a:srgbClr val="FF0000"/>
                </a:solidFill>
                <a:latin typeface="Times New Roman" panose="02020603050405020304" pitchFamily="18" charset="0"/>
                <a:cs typeface="Times New Roman" panose="02020603050405020304" pitchFamily="18" charset="0"/>
              </a:rPr>
              <a:t>MALATTIE CHE LEGANO L’ALIMENTAZIONE AD ASPETTI PSICHICI  </a:t>
            </a:r>
            <a:endParaRPr lang="it-IT" sz="4000" b="1" dirty="0">
              <a:solidFill>
                <a:srgbClr val="FF0000"/>
              </a:solidFill>
              <a:latin typeface="Times New Roman" panose="02020603050405020304" pitchFamily="18" charset="0"/>
              <a:cs typeface="Times New Roman" panose="02020603050405020304" pitchFamily="18" charset="0"/>
            </a:endParaRPr>
          </a:p>
        </p:txBody>
      </p:sp>
      <p:pic>
        <p:nvPicPr>
          <p:cNvPr id="3076" name="Picture 4" descr="Risultati immagini per bulimia esempi"/>
          <p:cNvPicPr>
            <a:picLocks noChangeAspect="1" noChangeArrowheads="1"/>
          </p:cNvPicPr>
          <p:nvPr/>
        </p:nvPicPr>
        <p:blipFill rotWithShape="1">
          <a:blip r:embed="rId2">
            <a:extLst>
              <a:ext uri="{28A0092B-C50C-407E-A947-70E740481C1C}">
                <a14:useLocalDpi xmlns:a14="http://schemas.microsoft.com/office/drawing/2010/main" val="0"/>
              </a:ext>
            </a:extLst>
          </a:blip>
          <a:srcRect l="26671" t="-293" r="22129" b="293"/>
          <a:stretch/>
        </p:blipFill>
        <p:spPr bwMode="auto">
          <a:xfrm>
            <a:off x="3551033" y="1643105"/>
            <a:ext cx="3801931" cy="318477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isultati immagini per obesità"/>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4267" y="3450651"/>
            <a:ext cx="4076700" cy="2933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4826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1647" y="537882"/>
            <a:ext cx="10515600" cy="607090"/>
          </a:xfrm>
        </p:spPr>
        <p:txBody>
          <a:bodyPr>
            <a:normAutofit fontScale="90000"/>
          </a:bodyPr>
          <a:lstStyle/>
          <a:p>
            <a:pPr algn="ctr"/>
            <a:r>
              <a:rPr lang="it-IT" dirty="0" smtClean="0">
                <a:solidFill>
                  <a:srgbClr val="FF0000"/>
                </a:solidFill>
                <a:latin typeface="Times New Roman" panose="02020603050405020304" pitchFamily="18" charset="0"/>
                <a:cs typeface="Times New Roman" panose="02020603050405020304" pitchFamily="18" charset="0"/>
              </a:rPr>
              <a:t>Anoressia</a:t>
            </a:r>
            <a:r>
              <a:rPr lang="it-IT" dirty="0" smtClean="0"/>
              <a:t/>
            </a:r>
            <a:br>
              <a:rPr lang="it-IT" dirty="0" smtClean="0"/>
            </a:br>
            <a:endParaRPr lang="it-IT" dirty="0"/>
          </a:p>
        </p:txBody>
      </p:sp>
      <p:sp>
        <p:nvSpPr>
          <p:cNvPr id="4" name="CasellaDiTesto 3"/>
          <p:cNvSpPr txBox="1"/>
          <p:nvPr/>
        </p:nvSpPr>
        <p:spPr>
          <a:xfrm>
            <a:off x="204398" y="1372994"/>
            <a:ext cx="7928385" cy="1492716"/>
          </a:xfrm>
          <a:prstGeom prst="rect">
            <a:avLst/>
          </a:prstGeom>
          <a:noFill/>
        </p:spPr>
        <p:txBody>
          <a:bodyPr wrap="square" rtlCol="0">
            <a:spAutoFit/>
          </a:bodyPr>
          <a:lstStyle/>
          <a:p>
            <a:pPr fontAlgn="t"/>
            <a:r>
              <a:rPr lang="it-IT" sz="2000" b="1" dirty="0" smtClean="0">
                <a:latin typeface="Times New Roman" panose="02020603050405020304" pitchFamily="18" charset="0"/>
                <a:cs typeface="Times New Roman" panose="02020603050405020304" pitchFamily="18" charset="0"/>
              </a:rPr>
              <a:t>L</a:t>
            </a:r>
            <a:r>
              <a:rPr lang="it-IT" sz="2000" b="1" dirty="0">
                <a:latin typeface="Times New Roman" panose="02020603050405020304" pitchFamily="18" charset="0"/>
                <a:cs typeface="Times New Roman" panose="02020603050405020304" pitchFamily="18" charset="0"/>
              </a:rPr>
              <a:t>’ Anoressia Nervosa è </a:t>
            </a:r>
            <a:r>
              <a:rPr lang="it-IT" sz="2000" b="1" dirty="0" smtClean="0">
                <a:latin typeface="Times New Roman" panose="02020603050405020304" pitchFamily="18" charset="0"/>
                <a:cs typeface="Times New Roman" panose="02020603050405020304" pitchFamily="18" charset="0"/>
              </a:rPr>
              <a:t>un disturbo alimentare caratterizzato da</a:t>
            </a:r>
            <a:r>
              <a:rPr lang="it-IT" sz="2000" b="1" dirty="0">
                <a:latin typeface="Times New Roman" panose="02020603050405020304" pitchFamily="18" charset="0"/>
                <a:cs typeface="Times New Roman" panose="02020603050405020304" pitchFamily="18" charset="0"/>
              </a:rPr>
              <a:t>:</a:t>
            </a:r>
          </a:p>
          <a:p>
            <a:pPr marL="285750" lvl="0" indent="-285750" fontAlgn="t">
              <a:buFont typeface="Arial" panose="020B0604020202020204" pitchFamily="34" charset="0"/>
              <a:buChar char="•"/>
            </a:pPr>
            <a:endParaRPr lang="it-IT" sz="1700" dirty="0" smtClean="0">
              <a:latin typeface="Times New Roman" panose="02020603050405020304" pitchFamily="18" charset="0"/>
              <a:cs typeface="Times New Roman" panose="02020603050405020304" pitchFamily="18" charset="0"/>
            </a:endParaRPr>
          </a:p>
          <a:p>
            <a:pPr marL="285750" lvl="0" indent="-285750" fontAlgn="t">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Restrizione </a:t>
            </a:r>
            <a:r>
              <a:rPr lang="it-IT" dirty="0">
                <a:latin typeface="Times New Roman" panose="02020603050405020304" pitchFamily="18" charset="0"/>
                <a:cs typeface="Times New Roman" panose="02020603050405020304" pitchFamily="18" charset="0"/>
              </a:rPr>
              <a:t>dell’apporto energetico relativo al </a:t>
            </a:r>
            <a:r>
              <a:rPr lang="it-IT" dirty="0" smtClean="0">
                <a:latin typeface="Times New Roman" panose="02020603050405020304" pitchFamily="18" charset="0"/>
                <a:cs typeface="Times New Roman" panose="02020603050405020304" pitchFamily="18" charset="0"/>
              </a:rPr>
              <a:t>bisogno dovuto al rifiuto del cibo</a:t>
            </a:r>
            <a:endParaRPr lang="it-IT" dirty="0">
              <a:latin typeface="Times New Roman" panose="02020603050405020304" pitchFamily="18" charset="0"/>
              <a:cs typeface="Times New Roman" panose="02020603050405020304" pitchFamily="18" charset="0"/>
            </a:endParaRPr>
          </a:p>
          <a:p>
            <a:pPr marL="285750" lvl="0" indent="-285750" fontAlgn="t">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Intensa paura d’ingrassare nonostante il basso peso</a:t>
            </a:r>
          </a:p>
          <a:p>
            <a:pPr marL="285750" lvl="0" indent="-285750" fontAlgn="t">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Anomalia nel modo in cui è percepito il peso e la forma del proprio corpo; </a:t>
            </a:r>
          </a:p>
        </p:txBody>
      </p:sp>
      <p:pic>
        <p:nvPicPr>
          <p:cNvPr id="2050" name="Picture 2" descr="Anoressia Nervosa - Immagine: 628106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4569" y="3540004"/>
            <a:ext cx="5469883" cy="3129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32233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42859" y="5131398"/>
            <a:ext cx="11306287" cy="1635162"/>
          </a:xfrm>
        </p:spPr>
        <p:txBody>
          <a:bodyPr>
            <a:normAutofit/>
          </a:bodyPr>
          <a:lstStyle/>
          <a:p>
            <a:pPr marL="0" indent="0">
              <a:buNone/>
            </a:pPr>
            <a:r>
              <a:rPr lang="it-IT" sz="1800" dirty="0" smtClean="0">
                <a:latin typeface="Times New Roman" panose="02020603050405020304" pitchFamily="18" charset="0"/>
                <a:cs typeface="Times New Roman" panose="02020603050405020304" pitchFamily="18" charset="0"/>
              </a:rPr>
              <a:t>Nei </a:t>
            </a:r>
            <a:r>
              <a:rPr lang="it-IT" sz="1800" dirty="0">
                <a:latin typeface="Times New Roman" panose="02020603050405020304" pitchFamily="18" charset="0"/>
                <a:cs typeface="Times New Roman" panose="02020603050405020304" pitchFamily="18" charset="0"/>
              </a:rPr>
              <a:t>soggetti con sintomi di anoressia nervosa i livelli di autostima sono fortemente influenzati dalla forma fisica e dal peso corporeo. La perdita di peso viene considerata come una straordinaria conquista ed un segno di ferrea autodisciplina, mentre l’incremento ponderale viene esperito come una inaccettabile perdita delle capacità di </a:t>
            </a:r>
            <a:r>
              <a:rPr lang="it-IT" sz="1800" dirty="0" smtClean="0">
                <a:latin typeface="Times New Roman" panose="02020603050405020304" pitchFamily="18" charset="0"/>
                <a:cs typeface="Times New Roman" panose="02020603050405020304" pitchFamily="18" charset="0"/>
              </a:rPr>
              <a:t>controllo e le conseguenze potranno essere quelle di indursi </a:t>
            </a:r>
            <a:r>
              <a:rPr lang="it-IT" sz="1800" dirty="0">
                <a:latin typeface="Times New Roman" panose="02020603050405020304" pitchFamily="18" charset="0"/>
                <a:cs typeface="Times New Roman" panose="02020603050405020304" pitchFamily="18" charset="0"/>
              </a:rPr>
              <a:t>il vomito dopo aver mangiato anche piccole quantità di cibo</a:t>
            </a:r>
          </a:p>
        </p:txBody>
      </p:sp>
      <p:pic>
        <p:nvPicPr>
          <p:cNvPr id="4098" name="Picture 2" descr="Risultati immagini per anoress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2151" y="698615"/>
            <a:ext cx="2633831" cy="395074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isultati immagini per anoress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883" y="950480"/>
            <a:ext cx="5535220" cy="311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303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1000"/>
                                        <p:tgtEl>
                                          <p:spTgt spid="4100"/>
                                        </p:tgtEl>
                                      </p:cBhvr>
                                    </p:animEffect>
                                    <p:anim calcmode="lin" valueType="num">
                                      <p:cBhvr>
                                        <p:cTn id="8" dur="1000" fill="hold"/>
                                        <p:tgtEl>
                                          <p:spTgt spid="4100"/>
                                        </p:tgtEl>
                                        <p:attrNameLst>
                                          <p:attrName>ppt_x</p:attrName>
                                        </p:attrNameLst>
                                      </p:cBhvr>
                                      <p:tavLst>
                                        <p:tav tm="0">
                                          <p:val>
                                            <p:strVal val="#ppt_x"/>
                                          </p:val>
                                        </p:tav>
                                        <p:tav tm="100000">
                                          <p:val>
                                            <p:strVal val="#ppt_x"/>
                                          </p:val>
                                        </p:tav>
                                      </p:tavLst>
                                    </p:anim>
                                    <p:anim calcmode="lin" valueType="num">
                                      <p:cBhvr>
                                        <p:cTn id="9" dur="1000" fill="hold"/>
                                        <p:tgtEl>
                                          <p:spTgt spid="410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1000"/>
                                        <p:tgtEl>
                                          <p:spTgt spid="4098"/>
                                        </p:tgtEl>
                                      </p:cBhvr>
                                    </p:animEffect>
                                    <p:anim calcmode="lin" valueType="num">
                                      <p:cBhvr>
                                        <p:cTn id="13" dur="1000" fill="hold"/>
                                        <p:tgtEl>
                                          <p:spTgt spid="4098"/>
                                        </p:tgtEl>
                                        <p:attrNameLst>
                                          <p:attrName>ppt_x</p:attrName>
                                        </p:attrNameLst>
                                      </p:cBhvr>
                                      <p:tavLst>
                                        <p:tav tm="0">
                                          <p:val>
                                            <p:strVal val="#ppt_x"/>
                                          </p:val>
                                        </p:tav>
                                        <p:tav tm="100000">
                                          <p:val>
                                            <p:strVal val="#ppt_x"/>
                                          </p:val>
                                        </p:tav>
                                      </p:tavLst>
                                    </p:anim>
                                    <p:anim calcmode="lin" valueType="num">
                                      <p:cBhvr>
                                        <p:cTn id="14"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32919" y="68484"/>
            <a:ext cx="10363200" cy="1125616"/>
          </a:xfrm>
        </p:spPr>
        <p:txBody>
          <a:bodyPr>
            <a:normAutofit/>
          </a:bodyPr>
          <a:lstStyle/>
          <a:p>
            <a:r>
              <a:rPr lang="it-IT" sz="4000" b="1" dirty="0" smtClean="0">
                <a:solidFill>
                  <a:srgbClr val="FF0000"/>
                </a:solidFill>
                <a:latin typeface="Times New Roman" panose="02020603050405020304" pitchFamily="18" charset="0"/>
                <a:cs typeface="Times New Roman" panose="02020603050405020304" pitchFamily="18" charset="0"/>
              </a:rPr>
              <a:t>Bulimia </a:t>
            </a:r>
            <a:endParaRPr lang="it-IT" sz="4000" b="1" dirty="0">
              <a:solidFill>
                <a:srgbClr val="FF0000"/>
              </a:solidFill>
              <a:latin typeface="Times New Roman" panose="02020603050405020304" pitchFamily="18" charset="0"/>
              <a:cs typeface="Times New Roman" panose="02020603050405020304" pitchFamily="18" charset="0"/>
            </a:endParaRPr>
          </a:p>
        </p:txBody>
      </p:sp>
      <p:sp>
        <p:nvSpPr>
          <p:cNvPr id="3" name="Sottotitolo 2"/>
          <p:cNvSpPr>
            <a:spLocks noGrp="1"/>
          </p:cNvSpPr>
          <p:nvPr>
            <p:ph type="subTitle" idx="1"/>
          </p:nvPr>
        </p:nvSpPr>
        <p:spPr>
          <a:xfrm>
            <a:off x="552264" y="1423658"/>
            <a:ext cx="10764568" cy="803494"/>
          </a:xfrm>
        </p:spPr>
        <p:txBody>
          <a:bodyPr>
            <a:normAutofit/>
          </a:bodyPr>
          <a:lstStyle/>
          <a:p>
            <a:r>
              <a:rPr lang="it-IT" sz="2000" dirty="0">
                <a:solidFill>
                  <a:schemeClr val="tx1"/>
                </a:solidFill>
                <a:latin typeface="Times New Roman" panose="02020603050405020304" pitchFamily="18" charset="0"/>
                <a:cs typeface="Times New Roman" panose="02020603050405020304" pitchFamily="18" charset="0"/>
              </a:rPr>
              <a:t>Il termine </a:t>
            </a:r>
            <a:r>
              <a:rPr lang="it-IT" sz="2000" b="1" dirty="0" smtClean="0">
                <a:solidFill>
                  <a:schemeClr val="tx1"/>
                </a:solidFill>
                <a:latin typeface="Times New Roman" panose="02020603050405020304" pitchFamily="18" charset="0"/>
                <a:cs typeface="Times New Roman" panose="02020603050405020304" pitchFamily="18" charset="0"/>
              </a:rPr>
              <a:t>bulimia</a:t>
            </a:r>
            <a:r>
              <a:rPr lang="it-IT" sz="2000" dirty="0" smtClean="0">
                <a:solidFill>
                  <a:schemeClr val="tx1"/>
                </a:solidFill>
                <a:latin typeface="Times New Roman" panose="02020603050405020304" pitchFamily="18" charset="0"/>
                <a:cs typeface="Times New Roman" panose="02020603050405020304" pitchFamily="18" charset="0"/>
              </a:rPr>
              <a:t> </a:t>
            </a:r>
            <a:r>
              <a:rPr lang="it-IT" sz="2000" dirty="0">
                <a:solidFill>
                  <a:schemeClr val="tx1"/>
                </a:solidFill>
                <a:latin typeface="Times New Roman" panose="02020603050405020304" pitchFamily="18" charset="0"/>
                <a:cs typeface="Times New Roman" panose="02020603050405020304" pitchFamily="18" charset="0"/>
              </a:rPr>
              <a:t>indica, nel linguaggio medico, una voracità </a:t>
            </a:r>
            <a:r>
              <a:rPr lang="it-IT" sz="2000" dirty="0" smtClean="0">
                <a:latin typeface="Times New Roman" panose="02020603050405020304" pitchFamily="18" charset="0"/>
                <a:cs typeface="Times New Roman" panose="02020603050405020304" pitchFamily="18" charset="0"/>
              </a:rPr>
              <a:t>eccessiva e patologica, </a:t>
            </a:r>
            <a:r>
              <a:rPr lang="it-IT" sz="2000" dirty="0">
                <a:solidFill>
                  <a:schemeClr val="tx1"/>
                </a:solidFill>
                <a:latin typeface="Times New Roman" panose="02020603050405020304" pitchFamily="18" charset="0"/>
                <a:cs typeface="Times New Roman" panose="02020603050405020304" pitchFamily="18" charset="0"/>
              </a:rPr>
              <a:t>associata </a:t>
            </a:r>
            <a:r>
              <a:rPr lang="it-IT" sz="2000" dirty="0" smtClean="0">
                <a:solidFill>
                  <a:schemeClr val="tx1"/>
                </a:solidFill>
                <a:latin typeface="Times New Roman" panose="02020603050405020304" pitchFamily="18" charset="0"/>
                <a:cs typeface="Times New Roman" panose="02020603050405020304" pitchFamily="18" charset="0"/>
              </a:rPr>
              <a:t>a malattie </a:t>
            </a:r>
            <a:r>
              <a:rPr lang="it-IT" sz="2000" dirty="0">
                <a:solidFill>
                  <a:schemeClr val="tx1"/>
                </a:solidFill>
                <a:latin typeface="Times New Roman" panose="02020603050405020304" pitchFamily="18" charset="0"/>
                <a:cs typeface="Times New Roman" panose="02020603050405020304" pitchFamily="18" charset="0"/>
              </a:rPr>
              <a:t>di diversa </a:t>
            </a:r>
            <a:r>
              <a:rPr lang="it-IT" sz="2000" dirty="0" smtClean="0">
                <a:solidFill>
                  <a:schemeClr val="tx1"/>
                </a:solidFill>
                <a:latin typeface="Times New Roman" panose="02020603050405020304" pitchFamily="18" charset="0"/>
                <a:cs typeface="Times New Roman" panose="02020603050405020304" pitchFamily="18" charset="0"/>
              </a:rPr>
              <a:t>natura.</a:t>
            </a:r>
            <a:endParaRPr lang="it-IT" sz="2000" dirty="0">
              <a:solidFill>
                <a:schemeClr val="tx1"/>
              </a:solidFill>
              <a:latin typeface="Times New Roman" panose="02020603050405020304" pitchFamily="18" charset="0"/>
              <a:cs typeface="Times New Roman" panose="02020603050405020304" pitchFamily="18" charset="0"/>
            </a:endParaRPr>
          </a:p>
        </p:txBody>
      </p:sp>
      <p:sp>
        <p:nvSpPr>
          <p:cNvPr id="4" name="CasellaDiTesto 3"/>
          <p:cNvSpPr txBox="1"/>
          <p:nvPr/>
        </p:nvSpPr>
        <p:spPr>
          <a:xfrm>
            <a:off x="-425512" y="2735085"/>
            <a:ext cx="1937443" cy="400110"/>
          </a:xfrm>
          <a:prstGeom prst="rect">
            <a:avLst/>
          </a:prstGeom>
          <a:noFill/>
        </p:spPr>
        <p:txBody>
          <a:bodyPr wrap="square" rtlCol="0">
            <a:spAutoFit/>
          </a:bodyPr>
          <a:lstStyle/>
          <a:p>
            <a:pPr algn="r"/>
            <a:r>
              <a:rPr lang="it-IT" sz="20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CAUSE</a:t>
            </a:r>
            <a:endParaRPr lang="it-IT" sz="20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CasellaDiTesto 4"/>
          <p:cNvSpPr txBox="1"/>
          <p:nvPr/>
        </p:nvSpPr>
        <p:spPr>
          <a:xfrm>
            <a:off x="7722610" y="2717796"/>
            <a:ext cx="2652663" cy="400110"/>
          </a:xfrm>
          <a:prstGeom prst="rect">
            <a:avLst/>
          </a:prstGeom>
          <a:noFill/>
        </p:spPr>
        <p:txBody>
          <a:bodyPr wrap="square" rtlCol="0">
            <a:spAutoFit/>
          </a:bodyPr>
          <a:lstStyle/>
          <a:p>
            <a:r>
              <a:rPr lang="it-IT" sz="20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COMPLICAZIONI</a:t>
            </a:r>
            <a:endParaRPr lang="it-IT" sz="20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CasellaDiTesto 15"/>
          <p:cNvSpPr txBox="1"/>
          <p:nvPr/>
        </p:nvSpPr>
        <p:spPr>
          <a:xfrm>
            <a:off x="9055" y="3187761"/>
            <a:ext cx="5006567" cy="2308324"/>
          </a:xfrm>
          <a:prstGeom prst="rect">
            <a:avLst/>
          </a:prstGeom>
          <a:noFill/>
        </p:spPr>
        <p:txBody>
          <a:bodyPr wrap="square" rtlCol="0">
            <a:spAutoFit/>
          </a:bodyPr>
          <a:lstStyle/>
          <a:p>
            <a:r>
              <a:rPr lang="it-IT" b="1" dirty="0" smtClean="0">
                <a:latin typeface="Times New Roman" panose="02020603050405020304" pitchFamily="18" charset="0"/>
                <a:cs typeface="Times New Roman" panose="02020603050405020304" pitchFamily="18" charset="0"/>
              </a:rPr>
              <a:t>Biologiche:</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 </a:t>
            </a:r>
            <a:r>
              <a:rPr lang="it-IT" dirty="0" smtClean="0">
                <a:latin typeface="Times New Roman" panose="02020603050405020304" pitchFamily="18" charset="0"/>
                <a:cs typeface="Times New Roman" panose="02020603050405020304" pitchFamily="18" charset="0"/>
              </a:rPr>
              <a:t>Livelli anormali di serotonina</a:t>
            </a:r>
          </a:p>
          <a:p>
            <a:pPr marL="285750" indent="-28575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Alti livelli di ormoni sessuali femminili</a:t>
            </a:r>
          </a:p>
          <a:p>
            <a:r>
              <a:rPr lang="it-IT" b="1" dirty="0" smtClean="0">
                <a:latin typeface="Times New Roman" panose="02020603050405020304" pitchFamily="18" charset="0"/>
                <a:cs typeface="Times New Roman" panose="02020603050405020304" pitchFamily="18" charset="0"/>
              </a:rPr>
              <a:t> </a:t>
            </a:r>
          </a:p>
          <a:p>
            <a:r>
              <a:rPr lang="it-IT" b="1" dirty="0" smtClean="0">
                <a:latin typeface="Times New Roman" panose="02020603050405020304" pitchFamily="18" charset="0"/>
                <a:cs typeface="Times New Roman" panose="02020603050405020304" pitchFamily="18" charset="0"/>
              </a:rPr>
              <a:t>Sociali</a:t>
            </a:r>
          </a:p>
          <a:p>
            <a:pPr marL="285750" indent="-28575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Mass media che propongono una forma del corpo ideale</a:t>
            </a:r>
          </a:p>
          <a:p>
            <a:pPr marL="285750" indent="-285750">
              <a:buFont typeface="Arial" panose="020B0604020202020204" pitchFamily="34" charset="0"/>
              <a:buChar char="•"/>
            </a:pPr>
            <a:endParaRPr lang="it-IT" dirty="0">
              <a:latin typeface="Times New Roman" panose="02020603050405020304" pitchFamily="18" charset="0"/>
              <a:cs typeface="Times New Roman" panose="02020603050405020304" pitchFamily="18" charset="0"/>
            </a:endParaRPr>
          </a:p>
        </p:txBody>
      </p:sp>
      <p:sp>
        <p:nvSpPr>
          <p:cNvPr id="18" name="CasellaDiTesto 17"/>
          <p:cNvSpPr txBox="1"/>
          <p:nvPr/>
        </p:nvSpPr>
        <p:spPr>
          <a:xfrm>
            <a:off x="7822195" y="3467479"/>
            <a:ext cx="4269400" cy="2646878"/>
          </a:xfrm>
          <a:prstGeom prst="rect">
            <a:avLst/>
          </a:prstGeom>
          <a:noFill/>
        </p:spPr>
        <p:txBody>
          <a:bodyPr wrap="square" rtlCol="0">
            <a:spAutoFit/>
          </a:bodyPr>
          <a:lstStyle/>
          <a:p>
            <a:pPr marL="285750" indent="-28575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Anemia</a:t>
            </a:r>
          </a:p>
          <a:p>
            <a:pPr marL="285750" indent="-28575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Depressione</a:t>
            </a:r>
          </a:p>
          <a:p>
            <a:pPr marL="285750" indent="-28575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Insufficienza cardiaca</a:t>
            </a:r>
          </a:p>
          <a:p>
            <a:pPr marL="285750" indent="-28575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Pressione bassa</a:t>
            </a:r>
          </a:p>
          <a:p>
            <a:pPr marL="285750" indent="-28575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Ulcere</a:t>
            </a:r>
          </a:p>
          <a:p>
            <a:pPr marL="285750" indent="-285750">
              <a:buFont typeface="Arial" panose="020B0604020202020204" pitchFamily="34" charset="0"/>
              <a:buChar char="•"/>
            </a:pPr>
            <a:r>
              <a:rPr lang="it-IT" dirty="0" smtClean="0">
                <a:latin typeface="Times New Roman" panose="02020603050405020304" pitchFamily="18" charset="0"/>
                <a:cs typeface="Times New Roman" panose="02020603050405020304" pitchFamily="18" charset="0"/>
              </a:rPr>
              <a:t>Lacerazione della mucosa della gola, dell’esofago e dello stomaco</a:t>
            </a:r>
          </a:p>
          <a:p>
            <a:pPr marL="285750" indent="-285750">
              <a:buFont typeface="Arial" panose="020B0604020202020204" pitchFamily="34" charset="0"/>
              <a:buChar char="•"/>
            </a:pPr>
            <a:endParaRPr lang="it-IT" sz="20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it-IT" sz="2000" dirty="0">
              <a:latin typeface="Times New Roman" panose="02020603050405020304" pitchFamily="18" charset="0"/>
              <a:cs typeface="Times New Roman" panose="02020603050405020304" pitchFamily="18" charset="0"/>
            </a:endParaRPr>
          </a:p>
        </p:txBody>
      </p:sp>
      <p:pic>
        <p:nvPicPr>
          <p:cNvPr id="1028" name="Picture 4" descr="Risultato immagini per bulimia&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36199" y="3284644"/>
            <a:ext cx="2924271" cy="1893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7610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28607"/>
            <a:ext cx="10363200" cy="990599"/>
          </a:xfrm>
        </p:spPr>
        <p:txBody>
          <a:bodyPr>
            <a:normAutofit/>
          </a:bodyPr>
          <a:lstStyle/>
          <a:p>
            <a:r>
              <a:rPr lang="it-IT" dirty="0" smtClean="0">
                <a:solidFill>
                  <a:srgbClr val="FF0000"/>
                </a:solidFill>
                <a:latin typeface="Times New Roman" panose="02020603050405020304" pitchFamily="18" charset="0"/>
                <a:cs typeface="Times New Roman" panose="02020603050405020304" pitchFamily="18" charset="0"/>
              </a:rPr>
              <a:t>OBESITA</a:t>
            </a:r>
            <a:r>
              <a:rPr lang="it-IT" dirty="0" smtClean="0">
                <a:solidFill>
                  <a:srgbClr val="FF0000"/>
                </a:solidFill>
              </a:rPr>
              <a:t>’</a:t>
            </a:r>
            <a:endParaRPr lang="it-IT" dirty="0">
              <a:solidFill>
                <a:srgbClr val="FF0000"/>
              </a:solidFill>
            </a:endParaRPr>
          </a:p>
        </p:txBody>
      </p:sp>
      <p:sp>
        <p:nvSpPr>
          <p:cNvPr id="3" name="Sottotitolo 2"/>
          <p:cNvSpPr>
            <a:spLocks noGrp="1"/>
          </p:cNvSpPr>
          <p:nvPr>
            <p:ph type="subTitle" idx="1"/>
          </p:nvPr>
        </p:nvSpPr>
        <p:spPr>
          <a:xfrm>
            <a:off x="1828800" y="4988725"/>
            <a:ext cx="5080000" cy="650081"/>
          </a:xfrm>
        </p:spPr>
        <p:txBody>
          <a:bodyPr>
            <a:normAutofit/>
          </a:bodyPr>
          <a:lstStyle/>
          <a:p>
            <a:endParaRPr lang="it-IT" dirty="0" smtClean="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a:p>
            <a:endParaRPr lang="it-IT" dirty="0" smtClean="0">
              <a:solidFill>
                <a:schemeClr val="tx1"/>
              </a:solidFill>
            </a:endParaRPr>
          </a:p>
          <a:p>
            <a:endParaRPr lang="it-IT"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8800" y="939983"/>
            <a:ext cx="4876800" cy="2473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ttangolo 3"/>
          <p:cNvSpPr/>
          <p:nvPr/>
        </p:nvSpPr>
        <p:spPr>
          <a:xfrm>
            <a:off x="5878004" y="3413360"/>
            <a:ext cx="5976645" cy="3139321"/>
          </a:xfrm>
          <a:prstGeom prst="rect">
            <a:avLst/>
          </a:prstGeom>
        </p:spPr>
        <p:txBody>
          <a:bodyPr wrap="square">
            <a:spAutoFit/>
          </a:bodyPr>
          <a:lstStyle/>
          <a:p>
            <a:r>
              <a:rPr lang="it-IT" dirty="0">
                <a:solidFill>
                  <a:prstClr val="black"/>
                </a:solidFill>
                <a:latin typeface="Times New Roman" panose="02020603050405020304" pitchFamily="18" charset="0"/>
                <a:cs typeface="Times New Roman" panose="02020603050405020304" pitchFamily="18" charset="0"/>
              </a:rPr>
              <a:t>L’obesità comporta un maggiore rischio di sviluppare diverse complicanze fisiche quali:</a:t>
            </a:r>
          </a:p>
          <a:p>
            <a:endParaRPr lang="it-IT" dirty="0">
              <a:solidFill>
                <a:prstClr val="black"/>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it-IT" dirty="0">
                <a:solidFill>
                  <a:prstClr val="black"/>
                </a:solidFill>
                <a:latin typeface="Times New Roman" panose="02020603050405020304" pitchFamily="18" charset="0"/>
                <a:cs typeface="Times New Roman" panose="02020603050405020304" pitchFamily="18" charset="0"/>
              </a:rPr>
              <a:t>Malattie cardiovascolari</a:t>
            </a:r>
          </a:p>
          <a:p>
            <a:pPr marL="285750" indent="-285750">
              <a:buFont typeface="Arial" panose="020B0604020202020204" pitchFamily="34" charset="0"/>
              <a:buChar char="•"/>
            </a:pPr>
            <a:r>
              <a:rPr lang="it-IT" dirty="0" smtClean="0">
                <a:solidFill>
                  <a:prstClr val="black"/>
                </a:solidFill>
                <a:latin typeface="Times New Roman" panose="02020603050405020304" pitchFamily="18" charset="0"/>
                <a:cs typeface="Times New Roman" panose="02020603050405020304" pitchFamily="18" charset="0"/>
              </a:rPr>
              <a:t>Diabete </a:t>
            </a:r>
            <a:r>
              <a:rPr lang="it-IT" dirty="0">
                <a:solidFill>
                  <a:prstClr val="black"/>
                </a:solidFill>
                <a:latin typeface="Times New Roman" panose="02020603050405020304" pitchFamily="18" charset="0"/>
                <a:cs typeface="Times New Roman" panose="02020603050405020304" pitchFamily="18" charset="0"/>
              </a:rPr>
              <a:t>di Tipo 2</a:t>
            </a:r>
          </a:p>
          <a:p>
            <a:pPr marL="285750" indent="-285750">
              <a:buFont typeface="Arial" panose="020B0604020202020204" pitchFamily="34" charset="0"/>
              <a:buChar char="•"/>
            </a:pPr>
            <a:r>
              <a:rPr lang="it-IT" dirty="0">
                <a:solidFill>
                  <a:prstClr val="black"/>
                </a:solidFill>
                <a:latin typeface="Times New Roman" panose="02020603050405020304" pitchFamily="18" charset="0"/>
                <a:cs typeface="Times New Roman" panose="02020603050405020304" pitchFamily="18" charset="0"/>
              </a:rPr>
              <a:t>Tumori</a:t>
            </a:r>
          </a:p>
          <a:p>
            <a:pPr marL="285750" indent="-285750">
              <a:buFont typeface="Arial" panose="020B0604020202020204" pitchFamily="34" charset="0"/>
              <a:buChar char="•"/>
            </a:pPr>
            <a:r>
              <a:rPr lang="it-IT" dirty="0">
                <a:solidFill>
                  <a:prstClr val="black"/>
                </a:solidFill>
                <a:latin typeface="Times New Roman" panose="02020603050405020304" pitchFamily="18" charset="0"/>
                <a:cs typeface="Times New Roman" panose="02020603050405020304" pitchFamily="18" charset="0"/>
              </a:rPr>
              <a:t>Calcoli biliari</a:t>
            </a:r>
          </a:p>
          <a:p>
            <a:pPr marL="285750" indent="-285750">
              <a:buFont typeface="Arial" panose="020B0604020202020204" pitchFamily="34" charset="0"/>
              <a:buChar char="•"/>
            </a:pPr>
            <a:r>
              <a:rPr lang="it-IT" dirty="0">
                <a:solidFill>
                  <a:prstClr val="black"/>
                </a:solidFill>
                <a:latin typeface="Times New Roman" panose="02020603050405020304" pitchFamily="18" charset="0"/>
                <a:cs typeface="Times New Roman" panose="02020603050405020304" pitchFamily="18" charset="0"/>
              </a:rPr>
              <a:t>Artrosi</a:t>
            </a:r>
          </a:p>
          <a:p>
            <a:pPr marL="285750" indent="-285750">
              <a:buFont typeface="Arial" panose="020B0604020202020204" pitchFamily="34" charset="0"/>
              <a:buChar char="•"/>
            </a:pPr>
            <a:r>
              <a:rPr lang="it-IT" dirty="0">
                <a:solidFill>
                  <a:prstClr val="black"/>
                </a:solidFill>
                <a:latin typeface="Times New Roman" panose="02020603050405020304" pitchFamily="18" charset="0"/>
                <a:cs typeface="Times New Roman" panose="02020603050405020304" pitchFamily="18" charset="0"/>
              </a:rPr>
              <a:t>Complicanze respiratorie</a:t>
            </a:r>
          </a:p>
          <a:p>
            <a:pPr marL="285750" indent="-285750">
              <a:buFont typeface="Arial" panose="020B0604020202020204" pitchFamily="34" charset="0"/>
              <a:buChar char="•"/>
            </a:pPr>
            <a:r>
              <a:rPr lang="it-IT" dirty="0">
                <a:solidFill>
                  <a:prstClr val="black"/>
                </a:solidFill>
                <a:latin typeface="Times New Roman" panose="02020603050405020304" pitchFamily="18" charset="0"/>
                <a:cs typeface="Times New Roman" panose="02020603050405020304" pitchFamily="18" charset="0"/>
              </a:rPr>
              <a:t>Ictus (infarto cerebrale)</a:t>
            </a:r>
          </a:p>
          <a:p>
            <a:pPr marL="285750" indent="-285750">
              <a:buFont typeface="Arial" panose="020B0604020202020204" pitchFamily="34" charset="0"/>
              <a:buChar char="•"/>
            </a:pPr>
            <a:r>
              <a:rPr lang="it-IT" dirty="0">
                <a:solidFill>
                  <a:prstClr val="black"/>
                </a:solidFill>
                <a:latin typeface="Times New Roman" panose="02020603050405020304" pitchFamily="18" charset="0"/>
                <a:cs typeface="Times New Roman" panose="02020603050405020304" pitchFamily="18" charset="0"/>
              </a:rPr>
              <a:t>Problemi di fertilità e complicanze in gravidanza</a:t>
            </a:r>
          </a:p>
        </p:txBody>
      </p:sp>
      <p:pic>
        <p:nvPicPr>
          <p:cNvPr id="1028" name="Picture 4" descr="Risultati immagini per obesità"/>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1" y="3516420"/>
            <a:ext cx="5544259" cy="2992347"/>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p:cNvSpPr/>
          <p:nvPr/>
        </p:nvSpPr>
        <p:spPr>
          <a:xfrm flipH="1">
            <a:off x="285072" y="1438009"/>
            <a:ext cx="6281445" cy="1200329"/>
          </a:xfrm>
          <a:prstGeom prst="rect">
            <a:avLst/>
          </a:prstGeom>
        </p:spPr>
        <p:txBody>
          <a:bodyPr wrap="square">
            <a:spAutoFit/>
          </a:bodyPr>
          <a:lstStyle/>
          <a:p>
            <a:endParaRPr lang="it-IT" dirty="0" smtClean="0">
              <a:solidFill>
                <a:srgbClr val="222222"/>
              </a:solidFill>
              <a:latin typeface="Arial"/>
            </a:endParaRPr>
          </a:p>
          <a:p>
            <a:r>
              <a:rPr lang="it-IT" b="1" dirty="0" smtClean="0">
                <a:solidFill>
                  <a:prstClr val="black"/>
                </a:solidFill>
                <a:latin typeface="Times New Roman" panose="02020603050405020304" pitchFamily="18" charset="0"/>
                <a:cs typeface="Times New Roman" panose="02020603050405020304" pitchFamily="18" charset="0"/>
              </a:rPr>
              <a:t>L’obesità</a:t>
            </a:r>
            <a:r>
              <a:rPr lang="it-IT" dirty="0" smtClean="0">
                <a:solidFill>
                  <a:prstClr val="black"/>
                </a:solidFill>
                <a:latin typeface="Times New Roman" panose="02020603050405020304" pitchFamily="18" charset="0"/>
                <a:cs typeface="Times New Roman" panose="02020603050405020304" pitchFamily="18" charset="0"/>
              </a:rPr>
              <a:t> è una condizione medica caratterizzata da un eccessivo accumulo di grasso corporeo che può portare effetti negativi sulla salute con una conseguente riduzione dell‘aspettativa di vita</a:t>
            </a:r>
            <a:r>
              <a:rPr lang="it-IT" dirty="0" smtClean="0">
                <a:solidFill>
                  <a:prstClr val="black"/>
                </a:solidFill>
                <a:latin typeface="Arial"/>
              </a:rPr>
              <a:t>.</a:t>
            </a:r>
            <a:endParaRPr lang="it-IT" dirty="0">
              <a:solidFill>
                <a:prstClr val="black"/>
              </a:solidFill>
            </a:endParaRPr>
          </a:p>
        </p:txBody>
      </p:sp>
    </p:spTree>
    <p:extLst>
      <p:ext uri="{BB962C8B-B14F-4D97-AF65-F5344CB8AC3E}">
        <p14:creationId xmlns:p14="http://schemas.microsoft.com/office/powerpoint/2010/main" val="1199307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latin typeface="Times New Roman" panose="02020603050405020304" pitchFamily="18" charset="0"/>
                <a:cs typeface="Times New Roman" panose="02020603050405020304" pitchFamily="18" charset="0"/>
              </a:rPr>
              <a:t>OBESITA’ NEL MONDO</a:t>
            </a:r>
            <a:endParaRPr lang="it-IT" dirty="0">
              <a:solidFill>
                <a:srgbClr val="FF0000"/>
              </a:solidFill>
              <a:latin typeface="Times New Roman" panose="02020603050405020304" pitchFamily="18" charset="0"/>
              <a:cs typeface="Times New Roman" panose="02020603050405020304" pitchFamily="18"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2" y="1600203"/>
            <a:ext cx="10406745"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20726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77363" y="256360"/>
            <a:ext cx="10363200" cy="937740"/>
          </a:xfrm>
        </p:spPr>
        <p:txBody>
          <a:bodyPr>
            <a:normAutofit/>
          </a:bodyPr>
          <a:lstStyle/>
          <a:p>
            <a:r>
              <a:rPr lang="it-IT" sz="4000" b="1" dirty="0" smtClean="0">
                <a:solidFill>
                  <a:srgbClr val="FF0000"/>
                </a:solidFill>
                <a:latin typeface="Times New Roman" panose="02020603050405020304" pitchFamily="18" charset="0"/>
                <a:cs typeface="Times New Roman" panose="02020603050405020304" pitchFamily="18" charset="0"/>
              </a:rPr>
              <a:t>Malattie dell’apparato cardiovascolare</a:t>
            </a:r>
            <a:endParaRPr lang="it-IT" sz="4000" b="1" dirty="0">
              <a:solidFill>
                <a:srgbClr val="FF0000"/>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5977" y="1756347"/>
            <a:ext cx="4738371" cy="3974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Connettore 2 5"/>
          <p:cNvCxnSpPr/>
          <p:nvPr/>
        </p:nvCxnSpPr>
        <p:spPr>
          <a:xfrm>
            <a:off x="2238753" y="3092939"/>
            <a:ext cx="2355925" cy="130167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8" name="CasellaDiTesto 7"/>
          <p:cNvSpPr txBox="1"/>
          <p:nvPr/>
        </p:nvSpPr>
        <p:spPr>
          <a:xfrm>
            <a:off x="130307" y="1568646"/>
            <a:ext cx="3286408" cy="1200329"/>
          </a:xfrm>
          <a:prstGeom prst="rect">
            <a:avLst/>
          </a:prstGeom>
          <a:noFill/>
        </p:spPr>
        <p:txBody>
          <a:bodyPr wrap="square" rtlCol="0">
            <a:spAutoFit/>
          </a:bodyPr>
          <a:lstStyle/>
          <a:p>
            <a:r>
              <a:rPr lang="it-IT" b="1" dirty="0" smtClean="0">
                <a:latin typeface="Times New Roman" panose="02020603050405020304" pitchFamily="18" charset="0"/>
                <a:cs typeface="Times New Roman" panose="02020603050405020304" pitchFamily="18" charset="0"/>
              </a:rPr>
              <a:t>Placca ateromatosa </a:t>
            </a:r>
            <a:r>
              <a:rPr lang="it-IT" dirty="0" smtClean="0">
                <a:latin typeface="Times New Roman" panose="02020603050405020304" pitchFamily="18" charset="0"/>
                <a:cs typeface="Times New Roman" panose="02020603050405020304" pitchFamily="18" charset="0"/>
              </a:rPr>
              <a:t>che occlude un’arteria, dovuta all’accumulo di colesterolo e trigliceridi, contenuti in cibi ricchi di grassi </a:t>
            </a:r>
            <a:endParaRPr lang="it-IT" dirty="0">
              <a:latin typeface="Times New Roman" panose="02020603050405020304" pitchFamily="18" charset="0"/>
              <a:cs typeface="Times New Roman" panose="02020603050405020304" pitchFamily="18" charset="0"/>
            </a:endParaRPr>
          </a:p>
        </p:txBody>
      </p:sp>
      <p:sp>
        <p:nvSpPr>
          <p:cNvPr id="12" name="CasellaDiTesto 11"/>
          <p:cNvSpPr txBox="1"/>
          <p:nvPr/>
        </p:nvSpPr>
        <p:spPr>
          <a:xfrm>
            <a:off x="7894347" y="2420472"/>
            <a:ext cx="4297655" cy="4801314"/>
          </a:xfrm>
          <a:prstGeom prst="rect">
            <a:avLst/>
          </a:prstGeom>
          <a:noFill/>
        </p:spPr>
        <p:txBody>
          <a:bodyPr wrap="square" rtlCol="0">
            <a:spAutoFit/>
          </a:bodyPr>
          <a:lstStyle/>
          <a:p>
            <a:r>
              <a:rPr lang="it-IT" b="1" dirty="0" smtClean="0">
                <a:latin typeface="Times New Roman" panose="02020603050405020304" pitchFamily="18" charset="0"/>
                <a:cs typeface="Times New Roman" panose="02020603050405020304" pitchFamily="18" charset="0"/>
              </a:rPr>
              <a:t>Conseguenze:</a:t>
            </a:r>
          </a:p>
          <a:p>
            <a:r>
              <a:rPr lang="it-IT" dirty="0" smtClean="0">
                <a:latin typeface="Times New Roman" panose="02020603050405020304" pitchFamily="18" charset="0"/>
                <a:cs typeface="Times New Roman" panose="02020603050405020304" pitchFamily="18" charset="0"/>
              </a:rPr>
              <a:t>Circa </a:t>
            </a:r>
            <a:r>
              <a:rPr lang="it-IT" dirty="0">
                <a:latin typeface="Times New Roman" panose="02020603050405020304" pitchFamily="18" charset="0"/>
                <a:cs typeface="Times New Roman" panose="02020603050405020304" pitchFamily="18" charset="0"/>
              </a:rPr>
              <a:t>un terzo delle malattie cardiache ischemiche che colpiscono la popolazione mondiale è attribuibile </a:t>
            </a:r>
            <a:r>
              <a:rPr lang="it-IT" dirty="0" smtClean="0">
                <a:latin typeface="Times New Roman" panose="02020603050405020304" pitchFamily="18" charset="0"/>
                <a:cs typeface="Times New Roman" panose="02020603050405020304" pitchFamily="18" charset="0"/>
              </a:rPr>
              <a:t>all’alto livello di colesterolo nel sangue.</a:t>
            </a:r>
            <a:endParaRPr lang="it-IT" dirty="0">
              <a:latin typeface="Times New Roman" panose="02020603050405020304" pitchFamily="18" charset="0"/>
              <a:cs typeface="Times New Roman" panose="02020603050405020304" pitchFamily="18" charset="0"/>
            </a:endParaRPr>
          </a:p>
          <a:p>
            <a:endParaRPr lang="it-IT" dirty="0">
              <a:latin typeface="Times New Roman" panose="02020603050405020304" pitchFamily="18" charset="0"/>
              <a:cs typeface="Times New Roman" panose="02020603050405020304" pitchFamily="18" charset="0"/>
            </a:endParaRPr>
          </a:p>
          <a:p>
            <a:r>
              <a:rPr lang="it-IT" dirty="0" smtClean="0">
                <a:latin typeface="Times New Roman" panose="02020603050405020304" pitchFamily="18" charset="0"/>
                <a:cs typeface="Times New Roman" panose="02020603050405020304" pitchFamily="18" charset="0"/>
              </a:rPr>
              <a:t>Il </a:t>
            </a:r>
            <a:r>
              <a:rPr lang="it-IT" dirty="0">
                <a:latin typeface="Times New Roman" panose="02020603050405020304" pitchFamily="18" charset="0"/>
                <a:cs typeface="Times New Roman" panose="02020603050405020304" pitchFamily="18" charset="0"/>
              </a:rPr>
              <a:t>colesterolo </a:t>
            </a:r>
            <a:r>
              <a:rPr lang="it-IT" dirty="0" smtClean="0">
                <a:latin typeface="Times New Roman" panose="02020603050405020304" pitchFamily="18" charset="0"/>
                <a:cs typeface="Times New Roman" panose="02020603050405020304" pitchFamily="18" charset="0"/>
              </a:rPr>
              <a:t>«cattivo», </a:t>
            </a:r>
            <a:r>
              <a:rPr lang="it-IT" dirty="0">
                <a:latin typeface="Times New Roman" panose="02020603050405020304" pitchFamily="18" charset="0"/>
                <a:cs typeface="Times New Roman" panose="02020603050405020304" pitchFamily="18" charset="0"/>
              </a:rPr>
              <a:t>depositandosi nella parete </a:t>
            </a:r>
            <a:r>
              <a:rPr lang="it-IT" dirty="0" smtClean="0">
                <a:latin typeface="Times New Roman" panose="02020603050405020304" pitchFamily="18" charset="0"/>
                <a:cs typeface="Times New Roman" panose="02020603050405020304" pitchFamily="18" charset="0"/>
              </a:rPr>
              <a:t>interna delle </a:t>
            </a:r>
            <a:r>
              <a:rPr lang="it-IT" dirty="0">
                <a:latin typeface="Times New Roman" panose="02020603050405020304" pitchFamily="18" charset="0"/>
                <a:cs typeface="Times New Roman" panose="02020603050405020304" pitchFamily="18" charset="0"/>
              </a:rPr>
              <a:t>arterie, favorisce l’aterosclerosi, cioè la formazione di placche che la ispessiscono, la induriscono e ostacolano la circolazione del </a:t>
            </a:r>
            <a:r>
              <a:rPr lang="it-IT" dirty="0" smtClean="0">
                <a:latin typeface="Times New Roman" panose="02020603050405020304" pitchFamily="18" charset="0"/>
                <a:cs typeface="Times New Roman" panose="02020603050405020304" pitchFamily="18" charset="0"/>
              </a:rPr>
              <a:t>sangue.</a:t>
            </a:r>
          </a:p>
          <a:p>
            <a:endParaRPr lang="it-IT" dirty="0">
              <a:latin typeface="Times New Roman" panose="02020603050405020304" pitchFamily="18" charset="0"/>
              <a:cs typeface="Times New Roman" panose="02020603050405020304" pitchFamily="18" charset="0"/>
            </a:endParaRPr>
          </a:p>
          <a:p>
            <a:r>
              <a:rPr lang="it-IT" dirty="0" smtClean="0">
                <a:latin typeface="Times New Roman" panose="02020603050405020304" pitchFamily="18" charset="0"/>
                <a:cs typeface="Times New Roman" panose="02020603050405020304" pitchFamily="18" charset="0"/>
              </a:rPr>
              <a:t>Un’arteria anche parzialmente occlusa può causare infarto o ictus, a seconda che venga colpito il cuore o il cervello</a:t>
            </a:r>
          </a:p>
          <a:p>
            <a:endParaRPr lang="it-IT" dirty="0">
              <a:latin typeface="Times New Roman" panose="02020603050405020304" pitchFamily="18" charset="0"/>
              <a:cs typeface="Times New Roman" panose="02020603050405020304" pitchFamily="18" charset="0"/>
            </a:endParaRPr>
          </a:p>
          <a:p>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0028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19216" y="686405"/>
            <a:ext cx="10515600" cy="1562525"/>
          </a:xfrm>
        </p:spPr>
        <p:txBody>
          <a:bodyPr/>
          <a:lstStyle/>
          <a:p>
            <a:r>
              <a:rPr lang="it-IT" dirty="0" smtClean="0">
                <a:ln>
                  <a:solidFill>
                    <a:srgbClr val="FF0000"/>
                  </a:solidFill>
                </a:ln>
                <a:latin typeface="Times New Roman" panose="02020603050405020304" pitchFamily="18" charset="0"/>
                <a:cs typeface="Times New Roman" panose="02020603050405020304" pitchFamily="18" charset="0"/>
              </a:rPr>
              <a:t>Grazie </a:t>
            </a:r>
            <a:r>
              <a:rPr lang="it-IT" dirty="0">
                <a:ln>
                  <a:solidFill>
                    <a:srgbClr val="FF0000"/>
                  </a:solidFill>
                </a:ln>
                <a:latin typeface="Times New Roman" panose="02020603050405020304" pitchFamily="18" charset="0"/>
                <a:cs typeface="Times New Roman" panose="02020603050405020304" pitchFamily="18" charset="0"/>
              </a:rPr>
              <a:t>per averci </a:t>
            </a:r>
            <a:r>
              <a:rPr lang="it-IT" dirty="0" smtClean="0">
                <a:ln>
                  <a:solidFill>
                    <a:srgbClr val="FF0000"/>
                  </a:solidFill>
                </a:ln>
                <a:latin typeface="Times New Roman" panose="02020603050405020304" pitchFamily="18" charset="0"/>
                <a:cs typeface="Times New Roman" panose="02020603050405020304" pitchFamily="18" charset="0"/>
              </a:rPr>
              <a:t>ascoltato</a:t>
            </a:r>
            <a:r>
              <a:rPr lang="it-IT" dirty="0">
                <a:ln>
                  <a:solidFill>
                    <a:srgbClr val="FF0000"/>
                  </a:solidFill>
                </a:ln>
                <a:latin typeface="Times New Roman" panose="02020603050405020304" pitchFamily="18" charset="0"/>
                <a:cs typeface="Times New Roman" panose="02020603050405020304" pitchFamily="18" charset="0"/>
              </a:rPr>
              <a:t/>
            </a:r>
            <a:br>
              <a:rPr lang="it-IT" dirty="0">
                <a:ln>
                  <a:solidFill>
                    <a:srgbClr val="FF0000"/>
                  </a:solidFill>
                </a:ln>
                <a:latin typeface="Times New Roman" panose="02020603050405020304" pitchFamily="18" charset="0"/>
                <a:cs typeface="Times New Roman" panose="02020603050405020304" pitchFamily="18" charset="0"/>
              </a:rPr>
            </a:br>
            <a:endParaRPr lang="it-IT" dirty="0">
              <a:ln>
                <a:solidFill>
                  <a:srgbClr val="FF0000"/>
                </a:solidFill>
              </a:ln>
            </a:endParaRPr>
          </a:p>
        </p:txBody>
      </p:sp>
      <p:pic>
        <p:nvPicPr>
          <p:cNvPr id="4" name="gif">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19216" y="1809151"/>
            <a:ext cx="5455680" cy="4091387"/>
          </a:xfrm>
        </p:spPr>
      </p:pic>
      <p:sp>
        <p:nvSpPr>
          <p:cNvPr id="6" name="CasellaDiTesto 5"/>
          <p:cNvSpPr txBox="1"/>
          <p:nvPr/>
        </p:nvSpPr>
        <p:spPr>
          <a:xfrm>
            <a:off x="5931244" y="4473145"/>
            <a:ext cx="6631459" cy="2308324"/>
          </a:xfrm>
          <a:prstGeom prst="rect">
            <a:avLst/>
          </a:prstGeom>
          <a:noFill/>
        </p:spPr>
        <p:txBody>
          <a:bodyPr wrap="square" rtlCol="0">
            <a:spAutoFit/>
          </a:bodyPr>
          <a:lstStyle/>
          <a:p>
            <a:r>
              <a:rPr lang="it-IT" sz="2400" dirty="0" smtClean="0">
                <a:latin typeface="Edwardian Script ITC" panose="030303020407070D0804" pitchFamily="66" charset="0"/>
              </a:rPr>
              <a:t>Antonio D’Arrigo</a:t>
            </a:r>
          </a:p>
          <a:p>
            <a:r>
              <a:rPr lang="it-IT" sz="2400" dirty="0" smtClean="0">
                <a:latin typeface="Edwardian Script ITC" panose="030303020407070D0804" pitchFamily="66" charset="0"/>
              </a:rPr>
              <a:t>Lorenzo </a:t>
            </a:r>
            <a:r>
              <a:rPr lang="it-IT" sz="2400" dirty="0" err="1" smtClean="0">
                <a:latin typeface="Edwardian Script ITC" panose="030303020407070D0804" pitchFamily="66" charset="0"/>
              </a:rPr>
              <a:t>Falesi</a:t>
            </a:r>
            <a:endParaRPr lang="it-IT" sz="2400" dirty="0" smtClean="0">
              <a:latin typeface="Edwardian Script ITC" panose="030303020407070D0804" pitchFamily="66" charset="0"/>
            </a:endParaRPr>
          </a:p>
          <a:p>
            <a:r>
              <a:rPr lang="it-IT" sz="2400" dirty="0">
                <a:latin typeface="Edwardian Script ITC" panose="030303020407070D0804" pitchFamily="66" charset="0"/>
              </a:rPr>
              <a:t>Gaetano </a:t>
            </a:r>
            <a:r>
              <a:rPr lang="it-IT" sz="2400" dirty="0" smtClean="0">
                <a:latin typeface="Edwardian Script ITC" panose="030303020407070D0804" pitchFamily="66" charset="0"/>
              </a:rPr>
              <a:t>Giardina</a:t>
            </a:r>
          </a:p>
          <a:p>
            <a:r>
              <a:rPr lang="it-IT" sz="2400" smtClean="0">
                <a:latin typeface="Edwardian Script ITC" panose="030303020407070D0804" pitchFamily="66" charset="0"/>
              </a:rPr>
              <a:t>Salvatore Insolia</a:t>
            </a:r>
            <a:endParaRPr lang="it-IT" sz="2400" dirty="0" smtClean="0">
              <a:latin typeface="Edwardian Script ITC" panose="030303020407070D0804" pitchFamily="66" charset="0"/>
            </a:endParaRPr>
          </a:p>
          <a:p>
            <a:r>
              <a:rPr lang="it-IT" sz="2400" dirty="0">
                <a:latin typeface="Edwardian Script ITC" panose="030303020407070D0804" pitchFamily="66" charset="0"/>
              </a:rPr>
              <a:t>Edoardo </a:t>
            </a:r>
            <a:r>
              <a:rPr lang="it-IT" sz="2400" dirty="0" err="1" smtClean="0">
                <a:latin typeface="Edwardian Script ITC" panose="030303020407070D0804" pitchFamily="66" charset="0"/>
              </a:rPr>
              <a:t>Mirone</a:t>
            </a:r>
            <a:endParaRPr lang="it-IT" sz="2400" dirty="0" smtClean="0">
              <a:latin typeface="Edwardian Script ITC" panose="030303020407070D0804" pitchFamily="66" charset="0"/>
            </a:endParaRPr>
          </a:p>
          <a:p>
            <a:r>
              <a:rPr lang="it-IT" sz="2400" dirty="0">
                <a:latin typeface="Edwardian Script ITC" panose="030303020407070D0804" pitchFamily="66" charset="0"/>
              </a:rPr>
              <a:t> </a:t>
            </a:r>
            <a:r>
              <a:rPr lang="it-IT" sz="2400" dirty="0" smtClean="0">
                <a:latin typeface="Edwardian Script ITC" panose="030303020407070D0804" pitchFamily="66" charset="0"/>
              </a:rPr>
              <a:t>                                     in collaborazione della gentilissima prof. </a:t>
            </a:r>
            <a:r>
              <a:rPr lang="it-IT" sz="2400" dirty="0" err="1" smtClean="0">
                <a:latin typeface="Edwardian Script ITC" panose="030303020407070D0804" pitchFamily="66" charset="0"/>
              </a:rPr>
              <a:t>Fazzina</a:t>
            </a:r>
            <a:endParaRPr lang="it-IT" sz="2400" dirty="0">
              <a:latin typeface="Edwardian Script ITC" panose="030303020407070D0804" pitchFamily="66" charset="0"/>
            </a:endParaRPr>
          </a:p>
        </p:txBody>
      </p:sp>
      <p:sp>
        <p:nvSpPr>
          <p:cNvPr id="8" name="CasellaDiTesto 7"/>
          <p:cNvSpPr txBox="1"/>
          <p:nvPr/>
        </p:nvSpPr>
        <p:spPr>
          <a:xfrm>
            <a:off x="319216" y="6071287"/>
            <a:ext cx="2759676" cy="646331"/>
          </a:xfrm>
          <a:prstGeom prst="rect">
            <a:avLst/>
          </a:prstGeom>
          <a:noFill/>
        </p:spPr>
        <p:txBody>
          <a:bodyPr wrap="square" rtlCol="0">
            <a:spAutoFit/>
          </a:bodyPr>
          <a:lstStyle/>
          <a:p>
            <a:r>
              <a:rPr lang="it-IT" dirty="0" smtClean="0"/>
              <a:t>       3°E</a:t>
            </a:r>
          </a:p>
          <a:p>
            <a:r>
              <a:rPr lang="it-IT" dirty="0" smtClean="0"/>
              <a:t>29/11/2019 </a:t>
            </a:r>
            <a:endParaRPr lang="it-IT" dirty="0"/>
          </a:p>
        </p:txBody>
      </p:sp>
    </p:spTree>
    <p:extLst>
      <p:ext uri="{BB962C8B-B14F-4D97-AF65-F5344CB8AC3E}">
        <p14:creationId xmlns:p14="http://schemas.microsoft.com/office/powerpoint/2010/main" val="132709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par>
                    <p:cTn id="13" fill="hold">
                      <p:stCondLst>
                        <p:cond delay="indefinite"/>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732</TotalTime>
  <Words>693</Words>
  <Application>Microsoft Office PowerPoint</Application>
  <PresentationFormat>Widescreen</PresentationFormat>
  <Paragraphs>464</Paragraphs>
  <Slides>30</Slides>
  <Notes>1</Notes>
  <HiddenSlides>0</HiddenSlides>
  <MMClips>1</MMClips>
  <ScaleCrop>false</ScaleCrop>
  <HeadingPairs>
    <vt:vector size="6" baseType="variant">
      <vt:variant>
        <vt:lpstr>Caratteri utilizzati</vt:lpstr>
      </vt:variant>
      <vt:variant>
        <vt:i4>7</vt:i4>
      </vt:variant>
      <vt:variant>
        <vt:lpstr>Tema</vt:lpstr>
      </vt:variant>
      <vt:variant>
        <vt:i4>6</vt:i4>
      </vt:variant>
      <vt:variant>
        <vt:lpstr>Titoli diapositive</vt:lpstr>
      </vt:variant>
      <vt:variant>
        <vt:i4>30</vt:i4>
      </vt:variant>
    </vt:vector>
  </HeadingPairs>
  <TitlesOfParts>
    <vt:vector size="43" baseType="lpstr">
      <vt:lpstr>Arial</vt:lpstr>
      <vt:lpstr>Brush Script MT</vt:lpstr>
      <vt:lpstr>Calibri</vt:lpstr>
      <vt:lpstr>Calibri Light</vt:lpstr>
      <vt:lpstr>Edwardian Script ITC</vt:lpstr>
      <vt:lpstr>Symbol</vt:lpstr>
      <vt:lpstr>Times New Roman</vt:lpstr>
      <vt:lpstr>Tema di Office</vt:lpstr>
      <vt:lpstr>1_Tema di Office</vt:lpstr>
      <vt:lpstr>2_Tema di Office</vt:lpstr>
      <vt:lpstr>3_Tema di Office</vt:lpstr>
      <vt:lpstr>Office Theme</vt:lpstr>
      <vt:lpstr>1_Office Theme</vt:lpstr>
      <vt:lpstr>Presentazione standard di PowerPoint</vt:lpstr>
      <vt:lpstr>                     ALIMENTAZIONE</vt:lpstr>
      <vt:lpstr>La piramide alimentare</vt:lpstr>
      <vt:lpstr>Presentazione standard di PowerPoint</vt:lpstr>
      <vt:lpstr>Presentazione standard di PowerPoint</vt:lpstr>
      <vt:lpstr>  CORRETTA ALIMENTAZIONE QUOTIDIANA  </vt:lpstr>
      <vt:lpstr>Presentazione standard di PowerPoint</vt:lpstr>
      <vt:lpstr>Presentazione standard di PowerPoint</vt:lpstr>
      <vt:lpstr>…Questione di genere?</vt:lpstr>
      <vt:lpstr>Presentazione standard di PowerPoint</vt:lpstr>
      <vt:lpstr>Dieta mediterranea</vt:lpstr>
      <vt:lpstr>Dieta vegetariana</vt:lpstr>
      <vt:lpstr>Presentazione standard di PowerPoint</vt:lpstr>
      <vt:lpstr>Dieta vegana</vt:lpstr>
      <vt:lpstr>Presentazione standard di PowerPoint</vt:lpstr>
      <vt:lpstr>…Questione di genere?</vt:lpstr>
      <vt:lpstr>Fast food si/no?</vt:lpstr>
      <vt:lpstr>Presentazione standard di PowerPoint</vt:lpstr>
      <vt:lpstr>Acrilamide</vt:lpstr>
      <vt:lpstr>ALIMENTAZIONE E MALATTIE </vt:lpstr>
      <vt:lpstr>Diabete</vt:lpstr>
      <vt:lpstr>Diabete di tipo 2</vt:lpstr>
      <vt:lpstr>MALATTIE CHE LEGANO L’ALIMENTAZIONE AD ASPETTI PSICHICI  </vt:lpstr>
      <vt:lpstr>Anoressia </vt:lpstr>
      <vt:lpstr>Presentazione standard di PowerPoint</vt:lpstr>
      <vt:lpstr>Bulimia </vt:lpstr>
      <vt:lpstr>OBESITA’</vt:lpstr>
      <vt:lpstr>OBESITA’ NEL MONDO</vt:lpstr>
      <vt:lpstr>Malattie dell’apparato cardiovascolare</vt:lpstr>
      <vt:lpstr>Grazie per averci ascoltato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alunno5</dc:creator>
  <cp:lastModifiedBy>Windows User</cp:lastModifiedBy>
  <cp:revision>159</cp:revision>
  <dcterms:created xsi:type="dcterms:W3CDTF">2019-10-15T12:28:04Z</dcterms:created>
  <dcterms:modified xsi:type="dcterms:W3CDTF">2020-01-10T11:09:00Z</dcterms:modified>
</cp:coreProperties>
</file>