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4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254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0567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0378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605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609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0070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0053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729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698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9219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9849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383A2-16AC-46C5-A05A-5AD10854E3E2}" type="datetimeFigureOut">
              <a:rPr lang="it-IT" smtClean="0"/>
              <a:t>28/11/2019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27D67-62B9-48F6-A8D5-C1BE6E4DE5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908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403648" y="1844824"/>
            <a:ext cx="6264696" cy="1368152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UNIONE</a:t>
            </a:r>
            <a:r>
              <a:rPr lang="it-IT" dirty="0" smtClean="0"/>
              <a:t> </a:t>
            </a:r>
            <a:r>
              <a:rPr lang="it-IT" dirty="0" smtClean="0">
                <a:solidFill>
                  <a:schemeClr val="bg1"/>
                </a:solidFill>
              </a:rPr>
              <a:t>EUROPEA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5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4032448" cy="432048"/>
          </a:xfrm>
        </p:spPr>
        <p:txBody>
          <a:bodyPr>
            <a:noAutofit/>
          </a:bodyPr>
          <a:lstStyle/>
          <a:p>
            <a:r>
              <a:rPr lang="it-IT" sz="3200" dirty="0" smtClean="0">
                <a:solidFill>
                  <a:srgbClr val="C00000"/>
                </a:solidFill>
              </a:rPr>
              <a:t>Riferimenti storici</a:t>
            </a:r>
            <a:endParaRPr lang="it-IT" sz="3200" dirty="0">
              <a:solidFill>
                <a:srgbClr val="C0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99592" y="1052736"/>
            <a:ext cx="6192688" cy="255036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dirty="0" smtClean="0"/>
              <a:t>Il primo organismo simile all’attuale Europa fu l'Impero romano. Esempi successivi includono l'Impero dei Franchi di Carlo Magno e l'unione doganale che si venne a creare sotto il dominio di Napoleone dopo l'anno 1800.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429000"/>
            <a:ext cx="5472608" cy="2736304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3303307" y="6260705"/>
            <a:ext cx="26460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 smtClean="0"/>
              <a:t>Impero di </a:t>
            </a:r>
            <a:r>
              <a:rPr lang="it-IT" sz="1400" dirty="0"/>
              <a:t>C</a:t>
            </a:r>
            <a:r>
              <a:rPr lang="it-IT" sz="1400" dirty="0" smtClean="0"/>
              <a:t>arlo Magno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783342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27584" y="548680"/>
            <a:ext cx="6768752" cy="3096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400" dirty="0" smtClean="0"/>
              <a:t>L'Unione europea è un'organizzazione politica ed economica sovranazionale che comprende 28 Stati membri. Nasce con il nome di </a:t>
            </a:r>
            <a:r>
              <a:rPr lang="it-IT" sz="2400" b="1" dirty="0" smtClean="0">
                <a:solidFill>
                  <a:srgbClr val="C00000"/>
                </a:solidFill>
              </a:rPr>
              <a:t>CECA</a:t>
            </a:r>
            <a:r>
              <a:rPr lang="it-IT" sz="2400" dirty="0" smtClean="0"/>
              <a:t> (Comunità europea del carbone e dell’acciaio) col Trattato di Parigi del 18 aprile </a:t>
            </a:r>
            <a:r>
              <a:rPr lang="it-IT" sz="2400" dirty="0" smtClean="0">
                <a:solidFill>
                  <a:srgbClr val="C00000"/>
                </a:solidFill>
              </a:rPr>
              <a:t>1951</a:t>
            </a:r>
            <a:r>
              <a:rPr lang="it-IT" sz="2400" dirty="0" smtClean="0"/>
              <a:t> per contribuire all'espansione economica e per superare le divisioni tra Stati ex nemici della Seconda guerra mondiale.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489987"/>
            <a:ext cx="3827096" cy="293410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0" y="4149080"/>
            <a:ext cx="3538749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32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11560" y="548681"/>
            <a:ext cx="3672408" cy="388679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sz="2400" dirty="0" smtClean="0"/>
              <a:t>Nel </a:t>
            </a:r>
            <a:r>
              <a:rPr lang="it-IT" sz="2400" dirty="0" smtClean="0">
                <a:solidFill>
                  <a:srgbClr val="C00000"/>
                </a:solidFill>
              </a:rPr>
              <a:t>1957</a:t>
            </a:r>
            <a:r>
              <a:rPr lang="it-IT" sz="2400" dirty="0" smtClean="0"/>
              <a:t>, con il Trattato di Roma, i sei membri fondatori della CECA (Belgio, Francia, Germania, Italia, Lussemburgo e Paesi Bassi) istituirono la Comunità economica europea (</a:t>
            </a:r>
            <a:r>
              <a:rPr lang="it-IT" sz="2400" b="1" dirty="0" smtClean="0">
                <a:solidFill>
                  <a:srgbClr val="C00000"/>
                </a:solidFill>
              </a:rPr>
              <a:t>CEE</a:t>
            </a:r>
            <a:r>
              <a:rPr lang="it-IT" sz="2400" dirty="0" smtClean="0"/>
              <a:t>) o «mercato comune». La CEE aveva nei suoi obiettivi l'unione economica dei suoi membri fino a portare ad un'eventuale unione politica. </a:t>
            </a:r>
            <a:endParaRPr lang="it-IT" sz="24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268760"/>
            <a:ext cx="3240757" cy="2103544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4788024" y="3978651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Essa restò in vigore fino al Trattato di Lisbona (1° dicembre 2009) che la soppresse formalmente.</a:t>
            </a:r>
            <a:endParaRPr lang="it-IT" sz="2400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653993"/>
            <a:ext cx="3295481" cy="172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08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764704"/>
            <a:ext cx="6696744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L’1 gennaio 1973 la Danimarca, l’Irlanda e il Regno Unito entrarono a far parte dell’unione e il numero degli stati membri sale a nove. Nel 1981 la Grecia diventò il decimo membro e cinque anni dopo anche il Portogallo e la Spagna. </a:t>
            </a:r>
            <a:endParaRPr lang="it-IT" sz="2400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924944"/>
            <a:ext cx="4608934" cy="349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1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Nel 1985 entra in vigore l’area di libera  circolazione con il trattato di Schengen e i cittadini europei possono spostarsi liberamente senza controlli </a:t>
            </a:r>
            <a:r>
              <a:rPr lang="it-IT" smtClean="0"/>
              <a:t>alle frontiere.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8059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683568" y="404664"/>
            <a:ext cx="3888432" cy="212427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dirty="0"/>
              <a:t>Il 9 novembre 1989 viene abbattuto il muro di Berlino, simbolo della guerra fredda, e si riunificò la Germania. In seguito a questo evento i cittadini europei si sentirono più vicini.</a:t>
            </a:r>
          </a:p>
        </p:txBody>
      </p:sp>
    </p:spTree>
    <p:extLst>
      <p:ext uri="{BB962C8B-B14F-4D97-AF65-F5344CB8AC3E}">
        <p14:creationId xmlns:p14="http://schemas.microsoft.com/office/powerpoint/2010/main" val="2275468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54868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Nel 1993 entrò in vigore il </a:t>
            </a:r>
            <a:r>
              <a:rPr lang="it-IT" sz="2400" dirty="0" smtClean="0">
                <a:solidFill>
                  <a:srgbClr val="C00000"/>
                </a:solidFill>
              </a:rPr>
              <a:t>Trattato di Maastricht </a:t>
            </a:r>
            <a:r>
              <a:rPr lang="it-IT" sz="2400" dirty="0" smtClean="0"/>
              <a:t>(Paesi Bassi) firmano nel 1992 dai dodici paesi membri. Esso definisce i cosiddetti tre pilastri dell’Unione Europea:</a:t>
            </a:r>
          </a:p>
          <a:p>
            <a:r>
              <a:rPr lang="it-IT" sz="2400" dirty="0" smtClean="0"/>
              <a:t>Comunità europea (</a:t>
            </a:r>
            <a:r>
              <a:rPr lang="it-IT" sz="2400" dirty="0"/>
              <a:t>m</a:t>
            </a:r>
            <a:r>
              <a:rPr lang="it-IT" sz="2400" dirty="0" smtClean="0"/>
              <a:t>ercato comune europeo e unione monetaria)</a:t>
            </a:r>
          </a:p>
          <a:p>
            <a:r>
              <a:rPr lang="it-IT" sz="2400" dirty="0" smtClean="0"/>
              <a:t>Politica estera e di sicurezza comune</a:t>
            </a:r>
          </a:p>
          <a:p>
            <a:r>
              <a:rPr lang="it-IT" sz="2400" dirty="0" smtClean="0"/>
              <a:t>Cooperazione giudiziaria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725" y="3356992"/>
            <a:ext cx="4295214" cy="288032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906925"/>
            <a:ext cx="3209396" cy="215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73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62659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333</Words>
  <Application>Microsoft Office PowerPoint</Application>
  <PresentationFormat>Presentazione su schermo (4:3)</PresentationFormat>
  <Paragraphs>14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UNIONE EUROPEA</vt:lpstr>
      <vt:lpstr>Riferimenti storici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UNIONE EUROPEA</dc:title>
  <dc:creator>alunno4</dc:creator>
  <cp:lastModifiedBy>alunno4</cp:lastModifiedBy>
  <cp:revision>13</cp:revision>
  <dcterms:created xsi:type="dcterms:W3CDTF">2019-11-28T14:01:10Z</dcterms:created>
  <dcterms:modified xsi:type="dcterms:W3CDTF">2019-11-28T15:48:33Z</dcterms:modified>
</cp:coreProperties>
</file>